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Helios Extended Bold" charset="1" panose="02000805050000020004"/>
      <p:regular r:id="rId15"/>
    </p:embeddedFont>
    <p:embeddedFont>
      <p:font typeface="League Spartan" charset="1" panose="00000800000000000000"/>
      <p:regular r:id="rId16"/>
    </p:embeddedFont>
    <p:embeddedFont>
      <p:font typeface="Helios Extended" charset="1" panose="020005050400000200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13" Target="../media/image17.png" Type="http://schemas.openxmlformats.org/officeDocument/2006/relationships/image"/><Relationship Id="rId14" Target="../media/image18.svg" Type="http://schemas.openxmlformats.org/officeDocument/2006/relationships/image"/><Relationship Id="rId2" Target="../media/image6.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532" t="0" r="-20532" b="0"/>
            </a:stretch>
          </a:blipFill>
        </p:spPr>
      </p:sp>
      <p:sp>
        <p:nvSpPr>
          <p:cNvPr name="TextBox 3" id="3"/>
          <p:cNvSpPr txBox="true"/>
          <p:nvPr/>
        </p:nvSpPr>
        <p:spPr>
          <a:xfrm rot="0">
            <a:off x="4819140" y="6480953"/>
            <a:ext cx="9131927" cy="383239"/>
          </a:xfrm>
          <a:prstGeom prst="rect">
            <a:avLst/>
          </a:prstGeom>
        </p:spPr>
        <p:txBody>
          <a:bodyPr anchor="t" rtlCol="false" tIns="0" lIns="0" bIns="0" rIns="0">
            <a:spAutoFit/>
          </a:bodyPr>
          <a:lstStyle/>
          <a:p>
            <a:pPr algn="ctr">
              <a:lnSpc>
                <a:spcPts val="3095"/>
              </a:lnSpc>
            </a:pPr>
            <a:r>
              <a:rPr lang="en-US" sz="2210" spc="331">
                <a:solidFill>
                  <a:srgbClr val="0B1320"/>
                </a:solidFill>
                <a:latin typeface="Helios Extended Bold"/>
              </a:rPr>
              <a:t>PEOPLEDEV INTERNATIONAL CORPORATION</a:t>
            </a:r>
          </a:p>
        </p:txBody>
      </p:sp>
      <p:sp>
        <p:nvSpPr>
          <p:cNvPr name="TextBox 4" id="4"/>
          <p:cNvSpPr txBox="true"/>
          <p:nvPr/>
        </p:nvSpPr>
        <p:spPr>
          <a:xfrm rot="0">
            <a:off x="3285618" y="2856705"/>
            <a:ext cx="12198971" cy="2463912"/>
          </a:xfrm>
          <a:prstGeom prst="rect">
            <a:avLst/>
          </a:prstGeom>
        </p:spPr>
        <p:txBody>
          <a:bodyPr anchor="t" rtlCol="false" tIns="0" lIns="0" bIns="0" rIns="0">
            <a:spAutoFit/>
          </a:bodyPr>
          <a:lstStyle/>
          <a:p>
            <a:pPr algn="ctr">
              <a:lnSpc>
                <a:spcPts val="20118"/>
              </a:lnSpc>
            </a:pPr>
            <a:r>
              <a:rPr lang="en-US" sz="14370" spc="1652">
                <a:solidFill>
                  <a:srgbClr val="365679"/>
                </a:solidFill>
                <a:latin typeface="League Spartan"/>
              </a:rPr>
              <a:t>AI IMAGE</a:t>
            </a:r>
          </a:p>
        </p:txBody>
      </p:sp>
      <p:sp>
        <p:nvSpPr>
          <p:cNvPr name="Freeform 5" id="5"/>
          <p:cNvSpPr/>
          <p:nvPr/>
        </p:nvSpPr>
        <p:spPr>
          <a:xfrm flipH="true" flipV="true" rot="5400000">
            <a:off x="11955470" y="3954470"/>
            <a:ext cx="8464534" cy="4200525"/>
          </a:xfrm>
          <a:custGeom>
            <a:avLst/>
            <a:gdLst/>
            <a:ahLst/>
            <a:cxnLst/>
            <a:rect r="r" b="b" t="t" l="l"/>
            <a:pathLst>
              <a:path h="4200525" w="8464534">
                <a:moveTo>
                  <a:pt x="8464535" y="4200525"/>
                </a:moveTo>
                <a:lnTo>
                  <a:pt x="0" y="4200525"/>
                </a:lnTo>
                <a:lnTo>
                  <a:pt x="0" y="0"/>
                </a:lnTo>
                <a:lnTo>
                  <a:pt x="8464535" y="0"/>
                </a:lnTo>
                <a:lnTo>
                  <a:pt x="8464535" y="4200525"/>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00000">
            <a:off x="-2125471" y="2129237"/>
            <a:ext cx="8453547" cy="4195073"/>
          </a:xfrm>
          <a:custGeom>
            <a:avLst/>
            <a:gdLst/>
            <a:ahLst/>
            <a:cxnLst/>
            <a:rect r="r" b="b" t="t" l="l"/>
            <a:pathLst>
              <a:path h="4195073" w="8453547">
                <a:moveTo>
                  <a:pt x="0" y="0"/>
                </a:moveTo>
                <a:lnTo>
                  <a:pt x="8453547" y="0"/>
                </a:lnTo>
                <a:lnTo>
                  <a:pt x="8453547" y="4195073"/>
                </a:lnTo>
                <a:lnTo>
                  <a:pt x="0" y="41950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5400000">
            <a:off x="-230652" y="8646074"/>
            <a:ext cx="3750688" cy="3281852"/>
            <a:chOff x="0" y="0"/>
            <a:chExt cx="812800" cy="711200"/>
          </a:xfrm>
        </p:grpSpPr>
        <p:sp>
          <p:nvSpPr>
            <p:cNvPr name="Freeform 8" id="8"/>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1C3F60"/>
            </a:solidFill>
          </p:spPr>
        </p:sp>
        <p:sp>
          <p:nvSpPr>
            <p:cNvPr name="TextBox 9" id="9"/>
            <p:cNvSpPr txBox="true"/>
            <p:nvPr/>
          </p:nvSpPr>
          <p:spPr>
            <a:xfrm>
              <a:off x="127000" y="263525"/>
              <a:ext cx="558800" cy="396875"/>
            </a:xfrm>
            <a:prstGeom prst="rect">
              <a:avLst/>
            </a:prstGeom>
          </p:spPr>
          <p:txBody>
            <a:bodyPr anchor="ctr" rtlCol="false" tIns="50800" lIns="50800" bIns="50800" rIns="50800"/>
            <a:lstStyle/>
            <a:p>
              <a:pPr algn="ctr">
                <a:lnSpc>
                  <a:spcPts val="3319"/>
                </a:lnSpc>
              </a:pPr>
            </a:p>
          </p:txBody>
        </p:sp>
      </p:grpSp>
      <p:sp>
        <p:nvSpPr>
          <p:cNvPr name="TextBox 10" id="10"/>
          <p:cNvSpPr txBox="true"/>
          <p:nvPr/>
        </p:nvSpPr>
        <p:spPr>
          <a:xfrm rot="0">
            <a:off x="5327454" y="4969021"/>
            <a:ext cx="8115300" cy="1559557"/>
          </a:xfrm>
          <a:prstGeom prst="rect">
            <a:avLst/>
          </a:prstGeom>
        </p:spPr>
        <p:txBody>
          <a:bodyPr anchor="t" rtlCol="false" tIns="0" lIns="0" bIns="0" rIns="0">
            <a:spAutoFit/>
          </a:bodyPr>
          <a:lstStyle/>
          <a:p>
            <a:pPr algn="ctr">
              <a:lnSpc>
                <a:spcPts val="12740"/>
              </a:lnSpc>
            </a:pPr>
            <a:r>
              <a:rPr lang="en-US" sz="9100" spc="455">
                <a:solidFill>
                  <a:srgbClr val="0B1320"/>
                </a:solidFill>
                <a:latin typeface="League Spartan"/>
              </a:rPr>
              <a:t>MODULE 1</a:t>
            </a:r>
          </a:p>
        </p:txBody>
      </p:sp>
      <p:grpSp>
        <p:nvGrpSpPr>
          <p:cNvPr name="Group 11" id="11"/>
          <p:cNvGrpSpPr/>
          <p:nvPr/>
        </p:nvGrpSpPr>
        <p:grpSpPr>
          <a:xfrm rot="-5400000">
            <a:off x="14771730" y="-1640926"/>
            <a:ext cx="3750688" cy="3281852"/>
            <a:chOff x="0" y="0"/>
            <a:chExt cx="812800" cy="711200"/>
          </a:xfrm>
        </p:grpSpPr>
        <p:sp>
          <p:nvSpPr>
            <p:cNvPr name="Freeform 12" id="12"/>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1C3F60"/>
            </a:solidFill>
          </p:spPr>
        </p:sp>
        <p:sp>
          <p:nvSpPr>
            <p:cNvPr name="TextBox 13" id="13"/>
            <p:cNvSpPr txBox="true"/>
            <p:nvPr/>
          </p:nvSpPr>
          <p:spPr>
            <a:xfrm>
              <a:off x="127000" y="263525"/>
              <a:ext cx="558800" cy="396875"/>
            </a:xfrm>
            <a:prstGeom prst="rect">
              <a:avLst/>
            </a:prstGeom>
          </p:spPr>
          <p:txBody>
            <a:bodyPr anchor="ctr" rtlCol="false" tIns="50800" lIns="50800" bIns="50800" rIns="50800"/>
            <a:lstStyle/>
            <a:p>
              <a:pPr algn="ctr">
                <a:lnSpc>
                  <a:spcPts val="3319"/>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3F6FA"/>
        </a:solidFill>
      </p:bgPr>
    </p:bg>
    <p:spTree>
      <p:nvGrpSpPr>
        <p:cNvPr id="1" name=""/>
        <p:cNvGrpSpPr/>
        <p:nvPr/>
      </p:nvGrpSpPr>
      <p:grpSpPr>
        <a:xfrm>
          <a:off x="0" y="0"/>
          <a:ext cx="0" cy="0"/>
          <a:chOff x="0" y="0"/>
          <a:chExt cx="0" cy="0"/>
        </a:xfrm>
      </p:grpSpPr>
      <p:grpSp>
        <p:nvGrpSpPr>
          <p:cNvPr name="Group 2" id="2"/>
          <p:cNvGrpSpPr/>
          <p:nvPr/>
        </p:nvGrpSpPr>
        <p:grpSpPr>
          <a:xfrm rot="0">
            <a:off x="8191860" y="0"/>
            <a:ext cx="14483006" cy="10287000"/>
            <a:chOff x="0" y="0"/>
            <a:chExt cx="676641" cy="480605"/>
          </a:xfrm>
        </p:grpSpPr>
        <p:sp>
          <p:nvSpPr>
            <p:cNvPr name="Freeform 3" id="3"/>
            <p:cNvSpPr/>
            <p:nvPr/>
          </p:nvSpPr>
          <p:spPr>
            <a:xfrm flipH="false" flipV="false" rot="0">
              <a:off x="0" y="0"/>
              <a:ext cx="676641" cy="480605"/>
            </a:xfrm>
            <a:custGeom>
              <a:avLst/>
              <a:gdLst/>
              <a:ahLst/>
              <a:cxnLst/>
              <a:rect r="r" b="b" t="t" l="l"/>
              <a:pathLst>
                <a:path h="480605" w="676641">
                  <a:moveTo>
                    <a:pt x="203200" y="0"/>
                  </a:moveTo>
                  <a:lnTo>
                    <a:pt x="676641" y="0"/>
                  </a:lnTo>
                  <a:lnTo>
                    <a:pt x="473441" y="480605"/>
                  </a:lnTo>
                  <a:lnTo>
                    <a:pt x="0" y="480605"/>
                  </a:lnTo>
                  <a:lnTo>
                    <a:pt x="203200" y="0"/>
                  </a:lnTo>
                  <a:close/>
                </a:path>
              </a:pathLst>
            </a:custGeom>
            <a:solidFill>
              <a:srgbClr val="AFC1D0"/>
            </a:solidFill>
          </p:spPr>
        </p:sp>
        <p:sp>
          <p:nvSpPr>
            <p:cNvPr name="TextBox 4" id="4"/>
            <p:cNvSpPr txBox="true"/>
            <p:nvPr/>
          </p:nvSpPr>
          <p:spPr>
            <a:xfrm>
              <a:off x="101600" y="-66675"/>
              <a:ext cx="473441" cy="547280"/>
            </a:xfrm>
            <a:prstGeom prst="rect">
              <a:avLst/>
            </a:prstGeom>
          </p:spPr>
          <p:txBody>
            <a:bodyPr anchor="ctr" rtlCol="false" tIns="50800" lIns="50800" bIns="50800" rIns="50800"/>
            <a:lstStyle/>
            <a:p>
              <a:pPr algn="ctr">
                <a:lnSpc>
                  <a:spcPts val="3319"/>
                </a:lnSpc>
              </a:pPr>
            </a:p>
          </p:txBody>
        </p:sp>
      </p:grpSp>
      <p:grpSp>
        <p:nvGrpSpPr>
          <p:cNvPr name="Group 5" id="5"/>
          <p:cNvGrpSpPr>
            <a:grpSpLocks noChangeAspect="true"/>
          </p:cNvGrpSpPr>
          <p:nvPr/>
        </p:nvGrpSpPr>
        <p:grpSpPr>
          <a:xfrm rot="0">
            <a:off x="9477339" y="1028700"/>
            <a:ext cx="7781961" cy="7781961"/>
            <a:chOff x="0" y="0"/>
            <a:chExt cx="6350000" cy="6350000"/>
          </a:xfrm>
        </p:grpSpPr>
        <p:sp>
          <p:nvSpPr>
            <p:cNvPr name="Freeform 6" id="6"/>
            <p:cNvSpPr/>
            <p:nvPr/>
          </p:nvSpPr>
          <p:spPr>
            <a:xfrm flipH="false" flipV="false" rot="0">
              <a:off x="0" y="0"/>
              <a:ext cx="6351270" cy="6350000"/>
            </a:xfrm>
            <a:custGeom>
              <a:avLst/>
              <a:gdLst/>
              <a:ahLst/>
              <a:cxnLst/>
              <a:rect r="r" b="b" t="t" l="l"/>
              <a:pathLst>
                <a:path h="6350000" w="635127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38732" t="0" r="-38732" b="0"/>
              </a:stretch>
            </a:blipFill>
          </p:spPr>
        </p:sp>
      </p:grpSp>
      <p:sp>
        <p:nvSpPr>
          <p:cNvPr name="AutoShape 7" id="7"/>
          <p:cNvSpPr/>
          <p:nvPr/>
        </p:nvSpPr>
        <p:spPr>
          <a:xfrm>
            <a:off x="412292" y="3290251"/>
            <a:ext cx="1494277" cy="0"/>
          </a:xfrm>
          <a:prstGeom prst="line">
            <a:avLst/>
          </a:prstGeom>
          <a:ln cap="flat" w="114300">
            <a:solidFill>
              <a:srgbClr val="0B1320"/>
            </a:solidFill>
            <a:prstDash val="solid"/>
            <a:headEnd type="none" len="sm" w="sm"/>
            <a:tailEnd type="none" len="sm" w="sm"/>
          </a:ln>
        </p:spPr>
      </p:sp>
      <p:grpSp>
        <p:nvGrpSpPr>
          <p:cNvPr name="Group 8" id="8"/>
          <p:cNvGrpSpPr/>
          <p:nvPr/>
        </p:nvGrpSpPr>
        <p:grpSpPr>
          <a:xfrm rot="0">
            <a:off x="1028700" y="8434486"/>
            <a:ext cx="2780337" cy="823814"/>
            <a:chOff x="0" y="0"/>
            <a:chExt cx="1371583" cy="406400"/>
          </a:xfrm>
        </p:grpSpPr>
        <p:sp>
          <p:nvSpPr>
            <p:cNvPr name="Freeform 9" id="9"/>
            <p:cNvSpPr/>
            <p:nvPr/>
          </p:nvSpPr>
          <p:spPr>
            <a:xfrm flipH="false" flipV="false" rot="0">
              <a:off x="0" y="0"/>
              <a:ext cx="1371583" cy="406400"/>
            </a:xfrm>
            <a:custGeom>
              <a:avLst/>
              <a:gdLst/>
              <a:ahLst/>
              <a:cxnLst/>
              <a:rect r="r" b="b" t="t" l="l"/>
              <a:pathLst>
                <a:path h="406400" w="1371583">
                  <a:moveTo>
                    <a:pt x="1168383" y="0"/>
                  </a:moveTo>
                  <a:cubicBezTo>
                    <a:pt x="1280607" y="0"/>
                    <a:pt x="1371583" y="90976"/>
                    <a:pt x="1371583" y="203200"/>
                  </a:cubicBezTo>
                  <a:cubicBezTo>
                    <a:pt x="1371583" y="315424"/>
                    <a:pt x="1280607" y="406400"/>
                    <a:pt x="1168383" y="406400"/>
                  </a:cubicBezTo>
                  <a:lnTo>
                    <a:pt x="203200" y="406400"/>
                  </a:lnTo>
                  <a:cubicBezTo>
                    <a:pt x="90976" y="406400"/>
                    <a:pt x="0" y="315424"/>
                    <a:pt x="0" y="203200"/>
                  </a:cubicBezTo>
                  <a:cubicBezTo>
                    <a:pt x="0" y="90976"/>
                    <a:pt x="90976" y="0"/>
                    <a:pt x="203200" y="0"/>
                  </a:cubicBezTo>
                  <a:close/>
                </a:path>
              </a:pathLst>
            </a:custGeom>
            <a:solidFill>
              <a:srgbClr val="365679"/>
            </a:solidFill>
          </p:spPr>
        </p:sp>
        <p:sp>
          <p:nvSpPr>
            <p:cNvPr name="TextBox 10" id="10"/>
            <p:cNvSpPr txBox="true"/>
            <p:nvPr/>
          </p:nvSpPr>
          <p:spPr>
            <a:xfrm>
              <a:off x="0" y="-66675"/>
              <a:ext cx="1371583" cy="473075"/>
            </a:xfrm>
            <a:prstGeom prst="rect">
              <a:avLst/>
            </a:prstGeom>
          </p:spPr>
          <p:txBody>
            <a:bodyPr anchor="ctr" rtlCol="false" tIns="50800" lIns="50800" bIns="50800" rIns="50800"/>
            <a:lstStyle/>
            <a:p>
              <a:pPr algn="ctr">
                <a:lnSpc>
                  <a:spcPts val="3319"/>
                </a:lnSpc>
              </a:pPr>
            </a:p>
          </p:txBody>
        </p:sp>
      </p:grpSp>
      <p:grpSp>
        <p:nvGrpSpPr>
          <p:cNvPr name="Group 11" id="11"/>
          <p:cNvGrpSpPr/>
          <p:nvPr/>
        </p:nvGrpSpPr>
        <p:grpSpPr>
          <a:xfrm rot="0">
            <a:off x="-1020273" y="0"/>
            <a:ext cx="7226805" cy="1046933"/>
            <a:chOff x="0" y="0"/>
            <a:chExt cx="3380667" cy="489751"/>
          </a:xfrm>
        </p:grpSpPr>
        <p:sp>
          <p:nvSpPr>
            <p:cNvPr name="Freeform 12" id="12"/>
            <p:cNvSpPr/>
            <p:nvPr/>
          </p:nvSpPr>
          <p:spPr>
            <a:xfrm flipH="false" flipV="false" rot="0">
              <a:off x="0" y="0"/>
              <a:ext cx="3380667" cy="489751"/>
            </a:xfrm>
            <a:custGeom>
              <a:avLst/>
              <a:gdLst/>
              <a:ahLst/>
              <a:cxnLst/>
              <a:rect r="r" b="b" t="t" l="l"/>
              <a:pathLst>
                <a:path h="489751" w="3380667">
                  <a:moveTo>
                    <a:pt x="203200" y="0"/>
                  </a:moveTo>
                  <a:lnTo>
                    <a:pt x="3380667" y="0"/>
                  </a:lnTo>
                  <a:lnTo>
                    <a:pt x="3177467" y="489751"/>
                  </a:lnTo>
                  <a:lnTo>
                    <a:pt x="0" y="489751"/>
                  </a:lnTo>
                  <a:lnTo>
                    <a:pt x="203200" y="0"/>
                  </a:lnTo>
                  <a:close/>
                </a:path>
              </a:pathLst>
            </a:custGeom>
            <a:solidFill>
              <a:srgbClr val="1C3F60"/>
            </a:solidFill>
          </p:spPr>
        </p:sp>
        <p:sp>
          <p:nvSpPr>
            <p:cNvPr name="TextBox 13" id="13"/>
            <p:cNvSpPr txBox="true"/>
            <p:nvPr/>
          </p:nvSpPr>
          <p:spPr>
            <a:xfrm>
              <a:off x="101600" y="-66675"/>
              <a:ext cx="3177467" cy="556426"/>
            </a:xfrm>
            <a:prstGeom prst="rect">
              <a:avLst/>
            </a:prstGeom>
          </p:spPr>
          <p:txBody>
            <a:bodyPr anchor="ctr" rtlCol="false" tIns="50800" lIns="50800" bIns="50800" rIns="50800"/>
            <a:lstStyle/>
            <a:p>
              <a:pPr algn="ctr">
                <a:lnSpc>
                  <a:spcPts val="3319"/>
                </a:lnSpc>
              </a:pPr>
            </a:p>
          </p:txBody>
        </p:sp>
      </p:grpSp>
      <p:grpSp>
        <p:nvGrpSpPr>
          <p:cNvPr name="Group 14" id="14"/>
          <p:cNvGrpSpPr/>
          <p:nvPr/>
        </p:nvGrpSpPr>
        <p:grpSpPr>
          <a:xfrm rot="0">
            <a:off x="12375054" y="9448108"/>
            <a:ext cx="6580569" cy="838892"/>
            <a:chOff x="0" y="0"/>
            <a:chExt cx="3770039" cy="480605"/>
          </a:xfrm>
        </p:grpSpPr>
        <p:sp>
          <p:nvSpPr>
            <p:cNvPr name="Freeform 15" id="15"/>
            <p:cNvSpPr/>
            <p:nvPr/>
          </p:nvSpPr>
          <p:spPr>
            <a:xfrm flipH="false" flipV="false" rot="0">
              <a:off x="0" y="0"/>
              <a:ext cx="3770038" cy="480605"/>
            </a:xfrm>
            <a:custGeom>
              <a:avLst/>
              <a:gdLst/>
              <a:ahLst/>
              <a:cxnLst/>
              <a:rect r="r" b="b" t="t" l="l"/>
              <a:pathLst>
                <a:path h="480605" w="3770038">
                  <a:moveTo>
                    <a:pt x="203200" y="0"/>
                  </a:moveTo>
                  <a:lnTo>
                    <a:pt x="3770038" y="0"/>
                  </a:lnTo>
                  <a:lnTo>
                    <a:pt x="3566838" y="480605"/>
                  </a:lnTo>
                  <a:lnTo>
                    <a:pt x="0" y="480605"/>
                  </a:lnTo>
                  <a:lnTo>
                    <a:pt x="203200" y="0"/>
                  </a:lnTo>
                  <a:close/>
                </a:path>
              </a:pathLst>
            </a:custGeom>
            <a:solidFill>
              <a:srgbClr val="1C3F60"/>
            </a:solidFill>
          </p:spPr>
        </p:sp>
        <p:sp>
          <p:nvSpPr>
            <p:cNvPr name="TextBox 16" id="16"/>
            <p:cNvSpPr txBox="true"/>
            <p:nvPr/>
          </p:nvSpPr>
          <p:spPr>
            <a:xfrm>
              <a:off x="101600" y="-66675"/>
              <a:ext cx="3566839" cy="547280"/>
            </a:xfrm>
            <a:prstGeom prst="rect">
              <a:avLst/>
            </a:prstGeom>
          </p:spPr>
          <p:txBody>
            <a:bodyPr anchor="ctr" rtlCol="false" tIns="50800" lIns="50800" bIns="50800" rIns="50800"/>
            <a:lstStyle/>
            <a:p>
              <a:pPr algn="ctr">
                <a:lnSpc>
                  <a:spcPts val="3319"/>
                </a:lnSpc>
              </a:pPr>
            </a:p>
          </p:txBody>
        </p:sp>
      </p:grpSp>
      <p:sp>
        <p:nvSpPr>
          <p:cNvPr name="TextBox 17" id="17"/>
          <p:cNvSpPr txBox="true"/>
          <p:nvPr/>
        </p:nvSpPr>
        <p:spPr>
          <a:xfrm rot="0">
            <a:off x="11996927" y="9521454"/>
            <a:ext cx="6086037" cy="765546"/>
          </a:xfrm>
          <a:prstGeom prst="rect">
            <a:avLst/>
          </a:prstGeom>
        </p:spPr>
        <p:txBody>
          <a:bodyPr anchor="t" rtlCol="false" tIns="0" lIns="0" bIns="0" rIns="0">
            <a:spAutoFit/>
          </a:bodyPr>
          <a:lstStyle/>
          <a:p>
            <a:pPr algn="r">
              <a:lnSpc>
                <a:spcPts val="3091"/>
              </a:lnSpc>
            </a:pPr>
            <a:r>
              <a:rPr lang="en-US" sz="2208">
                <a:solidFill>
                  <a:srgbClr val="FFFFFF"/>
                </a:solidFill>
                <a:latin typeface="Helios Extended"/>
              </a:rPr>
              <a:t>PEOPLEDEV INTERNATIONAL CORPORATION</a:t>
            </a:r>
          </a:p>
        </p:txBody>
      </p:sp>
      <p:sp>
        <p:nvSpPr>
          <p:cNvPr name="TextBox 18" id="18"/>
          <p:cNvSpPr txBox="true"/>
          <p:nvPr/>
        </p:nvSpPr>
        <p:spPr>
          <a:xfrm rot="0">
            <a:off x="354623" y="2166107"/>
            <a:ext cx="8789377" cy="1066994"/>
          </a:xfrm>
          <a:prstGeom prst="rect">
            <a:avLst/>
          </a:prstGeom>
        </p:spPr>
        <p:txBody>
          <a:bodyPr anchor="t" rtlCol="false" tIns="0" lIns="0" bIns="0" rIns="0">
            <a:spAutoFit/>
          </a:bodyPr>
          <a:lstStyle/>
          <a:p>
            <a:pPr algn="l">
              <a:lnSpc>
                <a:spcPts val="8674"/>
              </a:lnSpc>
            </a:pPr>
            <a:r>
              <a:rPr lang="en-US" sz="6672">
                <a:solidFill>
                  <a:srgbClr val="0B1320"/>
                </a:solidFill>
                <a:latin typeface="League Spartan"/>
              </a:rPr>
              <a:t>TABLE OF CONTENT</a:t>
            </a:r>
          </a:p>
        </p:txBody>
      </p:sp>
      <p:sp>
        <p:nvSpPr>
          <p:cNvPr name="TextBox 19" id="19"/>
          <p:cNvSpPr txBox="true"/>
          <p:nvPr/>
        </p:nvSpPr>
        <p:spPr>
          <a:xfrm rot="0">
            <a:off x="383457" y="3835412"/>
            <a:ext cx="8731708" cy="4181610"/>
          </a:xfrm>
          <a:prstGeom prst="rect">
            <a:avLst/>
          </a:prstGeom>
        </p:spPr>
        <p:txBody>
          <a:bodyPr anchor="t" rtlCol="false" tIns="0" lIns="0" bIns="0" rIns="0">
            <a:spAutoFit/>
          </a:bodyPr>
          <a:lstStyle/>
          <a:p>
            <a:pPr algn="just" marL="745353" indent="-372676" lvl="1">
              <a:lnSpc>
                <a:spcPts val="5523"/>
              </a:lnSpc>
              <a:buFont typeface="Arial"/>
              <a:buChar char="•"/>
            </a:pPr>
            <a:r>
              <a:rPr lang="en-US" sz="3452">
                <a:solidFill>
                  <a:srgbClr val="0B1320"/>
                </a:solidFill>
                <a:latin typeface="Helios Extended"/>
              </a:rPr>
              <a:t>DEFINITION OF AI IMAGE</a:t>
            </a:r>
          </a:p>
          <a:p>
            <a:pPr algn="just" marL="745353" indent="-372676" lvl="1">
              <a:lnSpc>
                <a:spcPts val="5523"/>
              </a:lnSpc>
              <a:buFont typeface="Arial"/>
              <a:buChar char="•"/>
            </a:pPr>
            <a:r>
              <a:rPr lang="en-US" sz="3452">
                <a:solidFill>
                  <a:srgbClr val="0B1320"/>
                </a:solidFill>
                <a:latin typeface="Helios Extended"/>
              </a:rPr>
              <a:t>HOW AI IMAGE WORK</a:t>
            </a:r>
          </a:p>
          <a:p>
            <a:pPr algn="just" marL="745353" indent="-372676" lvl="1">
              <a:lnSpc>
                <a:spcPts val="5523"/>
              </a:lnSpc>
              <a:buFont typeface="Arial"/>
              <a:buChar char="•"/>
            </a:pPr>
            <a:r>
              <a:rPr lang="en-US" sz="3452">
                <a:solidFill>
                  <a:srgbClr val="0B1320"/>
                </a:solidFill>
                <a:latin typeface="Helios Extended"/>
              </a:rPr>
              <a:t>PROCESS OF AI IMAGE</a:t>
            </a:r>
          </a:p>
          <a:p>
            <a:pPr algn="just" marL="745353" indent="-372676" lvl="1">
              <a:lnSpc>
                <a:spcPts val="5523"/>
              </a:lnSpc>
              <a:buFont typeface="Arial"/>
              <a:buChar char="•"/>
            </a:pPr>
            <a:r>
              <a:rPr lang="en-US" sz="3452">
                <a:solidFill>
                  <a:srgbClr val="0B1320"/>
                </a:solidFill>
                <a:latin typeface="Helios Extended"/>
              </a:rPr>
              <a:t>DIFFERENT TYPES OF AI IMAGE</a:t>
            </a:r>
          </a:p>
          <a:p>
            <a:pPr algn="just" marL="745353" indent="-372676" lvl="1">
              <a:lnSpc>
                <a:spcPts val="5523"/>
              </a:lnSpc>
              <a:buFont typeface="Arial"/>
              <a:buChar char="•"/>
            </a:pPr>
            <a:r>
              <a:rPr lang="en-US" sz="3452">
                <a:solidFill>
                  <a:srgbClr val="0B1320"/>
                </a:solidFill>
                <a:latin typeface="Helios Extended"/>
              </a:rPr>
              <a:t>HOW AI IMAGE EVOLVED OVER TIME</a:t>
            </a:r>
          </a:p>
        </p:txBody>
      </p:sp>
      <p:sp>
        <p:nvSpPr>
          <p:cNvPr name="TextBox 20" id="20"/>
          <p:cNvSpPr txBox="true"/>
          <p:nvPr/>
        </p:nvSpPr>
        <p:spPr>
          <a:xfrm rot="0">
            <a:off x="1159430" y="8600283"/>
            <a:ext cx="2518877" cy="441325"/>
          </a:xfrm>
          <a:prstGeom prst="rect">
            <a:avLst/>
          </a:prstGeom>
        </p:spPr>
        <p:txBody>
          <a:bodyPr anchor="t" rtlCol="false" tIns="0" lIns="0" bIns="0" rIns="0">
            <a:spAutoFit/>
          </a:bodyPr>
          <a:lstStyle/>
          <a:p>
            <a:pPr algn="ctr">
              <a:lnSpc>
                <a:spcPts val="3499"/>
              </a:lnSpc>
            </a:pPr>
            <a:r>
              <a:rPr lang="en-US" sz="2499">
                <a:solidFill>
                  <a:srgbClr val="FFFFFF"/>
                </a:solidFill>
                <a:latin typeface="Helios Extended Bold"/>
              </a:rPr>
              <a:t>CONTINUE</a:t>
            </a:r>
          </a:p>
        </p:txBody>
      </p:sp>
      <p:sp>
        <p:nvSpPr>
          <p:cNvPr name="TextBox 21" id="21"/>
          <p:cNvSpPr txBox="true"/>
          <p:nvPr/>
        </p:nvSpPr>
        <p:spPr>
          <a:xfrm rot="0">
            <a:off x="163393" y="32482"/>
            <a:ext cx="5760360" cy="970548"/>
          </a:xfrm>
          <a:prstGeom prst="rect">
            <a:avLst/>
          </a:prstGeom>
        </p:spPr>
        <p:txBody>
          <a:bodyPr anchor="t" rtlCol="false" tIns="0" lIns="0" bIns="0" rIns="0">
            <a:spAutoFit/>
          </a:bodyPr>
          <a:lstStyle/>
          <a:p>
            <a:pPr algn="l">
              <a:lnSpc>
                <a:spcPts val="3802"/>
              </a:lnSpc>
            </a:pPr>
            <a:r>
              <a:rPr lang="en-US" sz="2715">
                <a:solidFill>
                  <a:srgbClr val="FFFFFF"/>
                </a:solidFill>
                <a:latin typeface="Helios Extended"/>
              </a:rPr>
              <a:t>PEOPLEDEV INTERNATIONAL CORPORATION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3F6FA"/>
        </a:solidFill>
      </p:bgPr>
    </p:bg>
    <p:spTree>
      <p:nvGrpSpPr>
        <p:cNvPr id="1" name=""/>
        <p:cNvGrpSpPr/>
        <p:nvPr/>
      </p:nvGrpSpPr>
      <p:grpSpPr>
        <a:xfrm>
          <a:off x="0" y="0"/>
          <a:ext cx="0" cy="0"/>
          <a:chOff x="0" y="0"/>
          <a:chExt cx="0" cy="0"/>
        </a:xfrm>
      </p:grpSpPr>
      <p:grpSp>
        <p:nvGrpSpPr>
          <p:cNvPr name="Group 2" id="2"/>
          <p:cNvGrpSpPr/>
          <p:nvPr/>
        </p:nvGrpSpPr>
        <p:grpSpPr>
          <a:xfrm rot="0">
            <a:off x="11521521" y="0"/>
            <a:ext cx="11153345" cy="10287000"/>
            <a:chOff x="0" y="0"/>
            <a:chExt cx="521080" cy="480605"/>
          </a:xfrm>
        </p:grpSpPr>
        <p:sp>
          <p:nvSpPr>
            <p:cNvPr name="Freeform 3" id="3"/>
            <p:cNvSpPr/>
            <p:nvPr/>
          </p:nvSpPr>
          <p:spPr>
            <a:xfrm flipH="false" flipV="false" rot="0">
              <a:off x="0" y="0"/>
              <a:ext cx="521080" cy="480605"/>
            </a:xfrm>
            <a:custGeom>
              <a:avLst/>
              <a:gdLst/>
              <a:ahLst/>
              <a:cxnLst/>
              <a:rect r="r" b="b" t="t" l="l"/>
              <a:pathLst>
                <a:path h="480605" w="521080">
                  <a:moveTo>
                    <a:pt x="203200" y="0"/>
                  </a:moveTo>
                  <a:lnTo>
                    <a:pt x="521080" y="0"/>
                  </a:lnTo>
                  <a:lnTo>
                    <a:pt x="317880" y="480605"/>
                  </a:lnTo>
                  <a:lnTo>
                    <a:pt x="0" y="480605"/>
                  </a:lnTo>
                  <a:lnTo>
                    <a:pt x="203200" y="0"/>
                  </a:lnTo>
                  <a:close/>
                </a:path>
              </a:pathLst>
            </a:custGeom>
            <a:solidFill>
              <a:srgbClr val="0B1320"/>
            </a:solidFill>
          </p:spPr>
        </p:sp>
        <p:sp>
          <p:nvSpPr>
            <p:cNvPr name="TextBox 4" id="4"/>
            <p:cNvSpPr txBox="true"/>
            <p:nvPr/>
          </p:nvSpPr>
          <p:spPr>
            <a:xfrm>
              <a:off x="101600" y="-66675"/>
              <a:ext cx="317880" cy="547280"/>
            </a:xfrm>
            <a:prstGeom prst="rect">
              <a:avLst/>
            </a:prstGeom>
          </p:spPr>
          <p:txBody>
            <a:bodyPr anchor="ctr" rtlCol="false" tIns="50800" lIns="50800" bIns="50800" rIns="50800"/>
            <a:lstStyle/>
            <a:p>
              <a:pPr algn="ctr">
                <a:lnSpc>
                  <a:spcPts val="3319"/>
                </a:lnSpc>
              </a:pPr>
            </a:p>
          </p:txBody>
        </p:sp>
      </p:grpSp>
      <p:grpSp>
        <p:nvGrpSpPr>
          <p:cNvPr name="Group 5" id="5"/>
          <p:cNvGrpSpPr/>
          <p:nvPr/>
        </p:nvGrpSpPr>
        <p:grpSpPr>
          <a:xfrm rot="0">
            <a:off x="979927" y="3924522"/>
            <a:ext cx="9199748" cy="4886139"/>
            <a:chOff x="0" y="0"/>
            <a:chExt cx="2422979" cy="1286884"/>
          </a:xfrm>
        </p:grpSpPr>
        <p:sp>
          <p:nvSpPr>
            <p:cNvPr name="Freeform 6" id="6"/>
            <p:cNvSpPr/>
            <p:nvPr/>
          </p:nvSpPr>
          <p:spPr>
            <a:xfrm flipH="false" flipV="false" rot="0">
              <a:off x="0" y="0"/>
              <a:ext cx="2422979" cy="1286884"/>
            </a:xfrm>
            <a:custGeom>
              <a:avLst/>
              <a:gdLst/>
              <a:ahLst/>
              <a:cxnLst/>
              <a:rect r="r" b="b" t="t" l="l"/>
              <a:pathLst>
                <a:path h="1286884" w="2422979">
                  <a:moveTo>
                    <a:pt x="42918" y="0"/>
                  </a:moveTo>
                  <a:lnTo>
                    <a:pt x="2380061" y="0"/>
                  </a:lnTo>
                  <a:cubicBezTo>
                    <a:pt x="2403764" y="0"/>
                    <a:pt x="2422979" y="19215"/>
                    <a:pt x="2422979" y="42918"/>
                  </a:cubicBezTo>
                  <a:lnTo>
                    <a:pt x="2422979" y="1243966"/>
                  </a:lnTo>
                  <a:cubicBezTo>
                    <a:pt x="2422979" y="1267669"/>
                    <a:pt x="2403764" y="1286884"/>
                    <a:pt x="2380061" y="1286884"/>
                  </a:cubicBezTo>
                  <a:lnTo>
                    <a:pt x="42918" y="1286884"/>
                  </a:lnTo>
                  <a:cubicBezTo>
                    <a:pt x="19215" y="1286884"/>
                    <a:pt x="0" y="1267669"/>
                    <a:pt x="0" y="1243966"/>
                  </a:cubicBezTo>
                  <a:lnTo>
                    <a:pt x="0" y="42918"/>
                  </a:lnTo>
                  <a:cubicBezTo>
                    <a:pt x="0" y="19215"/>
                    <a:pt x="19215" y="0"/>
                    <a:pt x="42918" y="0"/>
                  </a:cubicBezTo>
                  <a:close/>
                </a:path>
              </a:pathLst>
            </a:custGeom>
            <a:solidFill>
              <a:srgbClr val="AFC1D0"/>
            </a:solidFill>
          </p:spPr>
        </p:sp>
        <p:sp>
          <p:nvSpPr>
            <p:cNvPr name="TextBox 7" id="7"/>
            <p:cNvSpPr txBox="true"/>
            <p:nvPr/>
          </p:nvSpPr>
          <p:spPr>
            <a:xfrm>
              <a:off x="0" y="-66675"/>
              <a:ext cx="2422979" cy="1353559"/>
            </a:xfrm>
            <a:prstGeom prst="rect">
              <a:avLst/>
            </a:prstGeom>
          </p:spPr>
          <p:txBody>
            <a:bodyPr anchor="ctr" rtlCol="false" tIns="50800" lIns="50800" bIns="50800" rIns="50800"/>
            <a:lstStyle/>
            <a:p>
              <a:pPr algn="ctr">
                <a:lnSpc>
                  <a:spcPts val="3319"/>
                </a:lnSpc>
              </a:pPr>
            </a:p>
          </p:txBody>
        </p:sp>
      </p:grpSp>
      <p:grpSp>
        <p:nvGrpSpPr>
          <p:cNvPr name="Group 8" id="8"/>
          <p:cNvGrpSpPr>
            <a:grpSpLocks noChangeAspect="true"/>
          </p:cNvGrpSpPr>
          <p:nvPr/>
        </p:nvGrpSpPr>
        <p:grpSpPr>
          <a:xfrm rot="0">
            <a:off x="9477339" y="1028700"/>
            <a:ext cx="7781961" cy="7781961"/>
            <a:chOff x="0" y="0"/>
            <a:chExt cx="6350000" cy="6350000"/>
          </a:xfrm>
        </p:grpSpPr>
        <p:sp>
          <p:nvSpPr>
            <p:cNvPr name="Freeform 9" id="9"/>
            <p:cNvSpPr/>
            <p:nvPr/>
          </p:nvSpPr>
          <p:spPr>
            <a:xfrm flipH="false" flipV="false" rot="0">
              <a:off x="0" y="0"/>
              <a:ext cx="6351270" cy="6350000"/>
            </a:xfrm>
            <a:custGeom>
              <a:avLst/>
              <a:gdLst/>
              <a:ahLst/>
              <a:cxnLst/>
              <a:rect r="r" b="b" t="t" l="l"/>
              <a:pathLst>
                <a:path h="6350000" w="635127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25031" t="0" r="-25031" b="0"/>
              </a:stretch>
            </a:blipFill>
          </p:spPr>
        </p:sp>
      </p:grpSp>
      <p:sp>
        <p:nvSpPr>
          <p:cNvPr name="TextBox 10" id="10"/>
          <p:cNvSpPr txBox="true"/>
          <p:nvPr/>
        </p:nvSpPr>
        <p:spPr>
          <a:xfrm rot="0">
            <a:off x="979927" y="2660391"/>
            <a:ext cx="7133235" cy="1035744"/>
          </a:xfrm>
          <a:prstGeom prst="rect">
            <a:avLst/>
          </a:prstGeom>
        </p:spPr>
        <p:txBody>
          <a:bodyPr anchor="t" rtlCol="false" tIns="0" lIns="0" bIns="0" rIns="0">
            <a:spAutoFit/>
          </a:bodyPr>
          <a:lstStyle/>
          <a:p>
            <a:pPr algn="l">
              <a:lnSpc>
                <a:spcPts val="8324"/>
              </a:lnSpc>
            </a:pPr>
            <a:r>
              <a:rPr lang="en-US" sz="6403">
                <a:solidFill>
                  <a:srgbClr val="365679"/>
                </a:solidFill>
                <a:latin typeface="League Spartan"/>
              </a:rPr>
              <a:t>AI Images?</a:t>
            </a:r>
          </a:p>
        </p:txBody>
      </p:sp>
      <p:sp>
        <p:nvSpPr>
          <p:cNvPr name="TextBox 11" id="11"/>
          <p:cNvSpPr txBox="true"/>
          <p:nvPr/>
        </p:nvSpPr>
        <p:spPr>
          <a:xfrm rot="0">
            <a:off x="1159430" y="4006220"/>
            <a:ext cx="7984570" cy="4627493"/>
          </a:xfrm>
          <a:prstGeom prst="rect">
            <a:avLst/>
          </a:prstGeom>
        </p:spPr>
        <p:txBody>
          <a:bodyPr anchor="t" rtlCol="false" tIns="0" lIns="0" bIns="0" rIns="0">
            <a:spAutoFit/>
          </a:bodyPr>
          <a:lstStyle/>
          <a:p>
            <a:pPr algn="just" marL="411226" indent="-205613" lvl="1">
              <a:lnSpc>
                <a:spcPts val="3047"/>
              </a:lnSpc>
              <a:buFont typeface="Arial"/>
              <a:buChar char="•"/>
            </a:pPr>
            <a:r>
              <a:rPr lang="en-US" sz="1904">
                <a:solidFill>
                  <a:srgbClr val="0B1320"/>
                </a:solidFill>
                <a:latin typeface="Helios Extended"/>
              </a:rPr>
              <a:t>Artificial intelligence (AI) can be used to generate an image that is not the work of a human artist. This type of image is called an “AI-generated image”. AI images can be realistic or abstract and can also convey a specific theme or message.</a:t>
            </a:r>
          </a:p>
          <a:p>
            <a:pPr algn="just" marL="411226" indent="-205613" lvl="1">
              <a:lnSpc>
                <a:spcPts val="3047"/>
              </a:lnSpc>
              <a:buFont typeface="Arial"/>
              <a:buChar char="•"/>
            </a:pPr>
            <a:r>
              <a:rPr lang="en-US" sz="1904">
                <a:solidFill>
                  <a:srgbClr val="0B1320"/>
                </a:solidFill>
                <a:latin typeface="Helios Extended"/>
              </a:rPr>
              <a:t>AI Image Creation is a technology that uses machine learning to produce realistic and creative images based on written descriptions. These models combine different styles, concepts, and characteristics in art generation with context specificity. This area of Generative AI enables such capabilities in Artificial Intelligence designed for content creation.</a:t>
            </a:r>
          </a:p>
        </p:txBody>
      </p:sp>
      <p:sp>
        <p:nvSpPr>
          <p:cNvPr name="TextBox 12" id="12"/>
          <p:cNvSpPr txBox="true"/>
          <p:nvPr/>
        </p:nvSpPr>
        <p:spPr>
          <a:xfrm rot="0">
            <a:off x="1028700" y="1691322"/>
            <a:ext cx="6296317" cy="1035744"/>
          </a:xfrm>
          <a:prstGeom prst="rect">
            <a:avLst/>
          </a:prstGeom>
        </p:spPr>
        <p:txBody>
          <a:bodyPr anchor="t" rtlCol="false" tIns="0" lIns="0" bIns="0" rIns="0">
            <a:spAutoFit/>
          </a:bodyPr>
          <a:lstStyle/>
          <a:p>
            <a:pPr algn="l">
              <a:lnSpc>
                <a:spcPts val="8324"/>
              </a:lnSpc>
            </a:pPr>
            <a:r>
              <a:rPr lang="en-US" sz="6403">
                <a:solidFill>
                  <a:srgbClr val="0B1320"/>
                </a:solidFill>
                <a:latin typeface="League Spartan"/>
              </a:rPr>
              <a:t>What are</a:t>
            </a:r>
          </a:p>
        </p:txBody>
      </p:sp>
      <p:grpSp>
        <p:nvGrpSpPr>
          <p:cNvPr name="Group 13" id="13"/>
          <p:cNvGrpSpPr/>
          <p:nvPr/>
        </p:nvGrpSpPr>
        <p:grpSpPr>
          <a:xfrm rot="0">
            <a:off x="979927" y="9070975"/>
            <a:ext cx="2780337" cy="823814"/>
            <a:chOff x="0" y="0"/>
            <a:chExt cx="1371583" cy="406400"/>
          </a:xfrm>
        </p:grpSpPr>
        <p:sp>
          <p:nvSpPr>
            <p:cNvPr name="Freeform 14" id="14"/>
            <p:cNvSpPr/>
            <p:nvPr/>
          </p:nvSpPr>
          <p:spPr>
            <a:xfrm flipH="false" flipV="false" rot="0">
              <a:off x="0" y="0"/>
              <a:ext cx="1371583" cy="406400"/>
            </a:xfrm>
            <a:custGeom>
              <a:avLst/>
              <a:gdLst/>
              <a:ahLst/>
              <a:cxnLst/>
              <a:rect r="r" b="b" t="t" l="l"/>
              <a:pathLst>
                <a:path h="406400" w="1371583">
                  <a:moveTo>
                    <a:pt x="1168383" y="0"/>
                  </a:moveTo>
                  <a:cubicBezTo>
                    <a:pt x="1280607" y="0"/>
                    <a:pt x="1371583" y="90976"/>
                    <a:pt x="1371583" y="203200"/>
                  </a:cubicBezTo>
                  <a:cubicBezTo>
                    <a:pt x="1371583" y="315424"/>
                    <a:pt x="1280607" y="406400"/>
                    <a:pt x="1168383" y="406400"/>
                  </a:cubicBezTo>
                  <a:lnTo>
                    <a:pt x="203200" y="406400"/>
                  </a:lnTo>
                  <a:cubicBezTo>
                    <a:pt x="90976" y="406400"/>
                    <a:pt x="0" y="315424"/>
                    <a:pt x="0" y="203200"/>
                  </a:cubicBezTo>
                  <a:cubicBezTo>
                    <a:pt x="0" y="90976"/>
                    <a:pt x="90976" y="0"/>
                    <a:pt x="203200" y="0"/>
                  </a:cubicBezTo>
                  <a:close/>
                </a:path>
              </a:pathLst>
            </a:custGeom>
            <a:solidFill>
              <a:srgbClr val="365679"/>
            </a:solidFill>
          </p:spPr>
        </p:sp>
        <p:sp>
          <p:nvSpPr>
            <p:cNvPr name="TextBox 15" id="15"/>
            <p:cNvSpPr txBox="true"/>
            <p:nvPr/>
          </p:nvSpPr>
          <p:spPr>
            <a:xfrm>
              <a:off x="0" y="-66675"/>
              <a:ext cx="1371583" cy="473075"/>
            </a:xfrm>
            <a:prstGeom prst="rect">
              <a:avLst/>
            </a:prstGeom>
          </p:spPr>
          <p:txBody>
            <a:bodyPr anchor="ctr" rtlCol="false" tIns="50800" lIns="50800" bIns="50800" rIns="50800"/>
            <a:lstStyle/>
            <a:p>
              <a:pPr algn="ctr">
                <a:lnSpc>
                  <a:spcPts val="3319"/>
                </a:lnSpc>
              </a:pPr>
            </a:p>
          </p:txBody>
        </p:sp>
      </p:grpSp>
      <p:sp>
        <p:nvSpPr>
          <p:cNvPr name="TextBox 16" id="16"/>
          <p:cNvSpPr txBox="true"/>
          <p:nvPr/>
        </p:nvSpPr>
        <p:spPr>
          <a:xfrm rot="0">
            <a:off x="1110657" y="9248811"/>
            <a:ext cx="2518877" cy="441325"/>
          </a:xfrm>
          <a:prstGeom prst="rect">
            <a:avLst/>
          </a:prstGeom>
        </p:spPr>
        <p:txBody>
          <a:bodyPr anchor="t" rtlCol="false" tIns="0" lIns="0" bIns="0" rIns="0">
            <a:spAutoFit/>
          </a:bodyPr>
          <a:lstStyle/>
          <a:p>
            <a:pPr algn="ctr">
              <a:lnSpc>
                <a:spcPts val="3499"/>
              </a:lnSpc>
            </a:pPr>
            <a:r>
              <a:rPr lang="en-US" sz="2499">
                <a:solidFill>
                  <a:srgbClr val="FFFFFF"/>
                </a:solidFill>
                <a:latin typeface="Helios Extended Bold"/>
              </a:rPr>
              <a:t>CONTINUE</a:t>
            </a:r>
          </a:p>
        </p:txBody>
      </p:sp>
      <p:grpSp>
        <p:nvGrpSpPr>
          <p:cNvPr name="Group 17" id="17"/>
          <p:cNvGrpSpPr/>
          <p:nvPr/>
        </p:nvGrpSpPr>
        <p:grpSpPr>
          <a:xfrm rot="0">
            <a:off x="-1020273" y="0"/>
            <a:ext cx="7226805" cy="1072197"/>
            <a:chOff x="0" y="0"/>
            <a:chExt cx="3380667" cy="501569"/>
          </a:xfrm>
        </p:grpSpPr>
        <p:sp>
          <p:nvSpPr>
            <p:cNvPr name="Freeform 18" id="18"/>
            <p:cNvSpPr/>
            <p:nvPr/>
          </p:nvSpPr>
          <p:spPr>
            <a:xfrm flipH="false" flipV="false" rot="0">
              <a:off x="0" y="0"/>
              <a:ext cx="3380667" cy="501569"/>
            </a:xfrm>
            <a:custGeom>
              <a:avLst/>
              <a:gdLst/>
              <a:ahLst/>
              <a:cxnLst/>
              <a:rect r="r" b="b" t="t" l="l"/>
              <a:pathLst>
                <a:path h="501569" w="3380667">
                  <a:moveTo>
                    <a:pt x="203200" y="0"/>
                  </a:moveTo>
                  <a:lnTo>
                    <a:pt x="3380667" y="0"/>
                  </a:lnTo>
                  <a:lnTo>
                    <a:pt x="3177467" y="501569"/>
                  </a:lnTo>
                  <a:lnTo>
                    <a:pt x="0" y="501569"/>
                  </a:lnTo>
                  <a:lnTo>
                    <a:pt x="203200" y="0"/>
                  </a:lnTo>
                  <a:close/>
                </a:path>
              </a:pathLst>
            </a:custGeom>
            <a:solidFill>
              <a:srgbClr val="1C3F60"/>
            </a:solidFill>
          </p:spPr>
        </p:sp>
        <p:sp>
          <p:nvSpPr>
            <p:cNvPr name="TextBox 19" id="19"/>
            <p:cNvSpPr txBox="true"/>
            <p:nvPr/>
          </p:nvSpPr>
          <p:spPr>
            <a:xfrm>
              <a:off x="101600" y="-66675"/>
              <a:ext cx="3177467" cy="568244"/>
            </a:xfrm>
            <a:prstGeom prst="rect">
              <a:avLst/>
            </a:prstGeom>
          </p:spPr>
          <p:txBody>
            <a:bodyPr anchor="ctr" rtlCol="false" tIns="50800" lIns="50800" bIns="50800" rIns="50800"/>
            <a:lstStyle/>
            <a:p>
              <a:pPr algn="ctr">
                <a:lnSpc>
                  <a:spcPts val="3319"/>
                </a:lnSpc>
              </a:pPr>
            </a:p>
          </p:txBody>
        </p:sp>
      </p:grpSp>
      <p:grpSp>
        <p:nvGrpSpPr>
          <p:cNvPr name="Group 20" id="20"/>
          <p:cNvGrpSpPr/>
          <p:nvPr/>
        </p:nvGrpSpPr>
        <p:grpSpPr>
          <a:xfrm rot="0">
            <a:off x="12375054" y="9448108"/>
            <a:ext cx="6580569" cy="838892"/>
            <a:chOff x="0" y="0"/>
            <a:chExt cx="3770039" cy="480605"/>
          </a:xfrm>
        </p:grpSpPr>
        <p:sp>
          <p:nvSpPr>
            <p:cNvPr name="Freeform 21" id="21"/>
            <p:cNvSpPr/>
            <p:nvPr/>
          </p:nvSpPr>
          <p:spPr>
            <a:xfrm flipH="false" flipV="false" rot="0">
              <a:off x="0" y="0"/>
              <a:ext cx="3770038" cy="480605"/>
            </a:xfrm>
            <a:custGeom>
              <a:avLst/>
              <a:gdLst/>
              <a:ahLst/>
              <a:cxnLst/>
              <a:rect r="r" b="b" t="t" l="l"/>
              <a:pathLst>
                <a:path h="480605" w="3770038">
                  <a:moveTo>
                    <a:pt x="203200" y="0"/>
                  </a:moveTo>
                  <a:lnTo>
                    <a:pt x="3770038" y="0"/>
                  </a:lnTo>
                  <a:lnTo>
                    <a:pt x="3566838" y="480605"/>
                  </a:lnTo>
                  <a:lnTo>
                    <a:pt x="0" y="480605"/>
                  </a:lnTo>
                  <a:lnTo>
                    <a:pt x="203200" y="0"/>
                  </a:lnTo>
                  <a:close/>
                </a:path>
              </a:pathLst>
            </a:custGeom>
            <a:solidFill>
              <a:srgbClr val="1C3F60"/>
            </a:solidFill>
          </p:spPr>
        </p:sp>
        <p:sp>
          <p:nvSpPr>
            <p:cNvPr name="TextBox 22" id="22"/>
            <p:cNvSpPr txBox="true"/>
            <p:nvPr/>
          </p:nvSpPr>
          <p:spPr>
            <a:xfrm>
              <a:off x="101600" y="-66675"/>
              <a:ext cx="3566839" cy="547280"/>
            </a:xfrm>
            <a:prstGeom prst="rect">
              <a:avLst/>
            </a:prstGeom>
          </p:spPr>
          <p:txBody>
            <a:bodyPr anchor="ctr" rtlCol="false" tIns="50800" lIns="50800" bIns="50800" rIns="50800"/>
            <a:lstStyle/>
            <a:p>
              <a:pPr algn="ctr">
                <a:lnSpc>
                  <a:spcPts val="3319"/>
                </a:lnSpc>
              </a:pPr>
            </a:p>
          </p:txBody>
        </p:sp>
      </p:grpSp>
      <p:sp>
        <p:nvSpPr>
          <p:cNvPr name="TextBox 23" id="23"/>
          <p:cNvSpPr txBox="true"/>
          <p:nvPr/>
        </p:nvSpPr>
        <p:spPr>
          <a:xfrm rot="0">
            <a:off x="12940887" y="9475054"/>
            <a:ext cx="5129726" cy="782320"/>
          </a:xfrm>
          <a:prstGeom prst="rect">
            <a:avLst/>
          </a:prstGeom>
        </p:spPr>
        <p:txBody>
          <a:bodyPr anchor="t" rtlCol="false" tIns="0" lIns="0" bIns="0" rIns="0">
            <a:spAutoFit/>
          </a:bodyPr>
          <a:lstStyle/>
          <a:p>
            <a:pPr algn="r">
              <a:lnSpc>
                <a:spcPts val="3080"/>
              </a:lnSpc>
            </a:pPr>
            <a:r>
              <a:rPr lang="en-US" sz="2200">
                <a:solidFill>
                  <a:srgbClr val="FFFFFF"/>
                </a:solidFill>
                <a:latin typeface="Helios Extended"/>
              </a:rPr>
              <a:t>PEOPLEDEV INTERNATIONAL CORPORATION</a:t>
            </a:r>
          </a:p>
        </p:txBody>
      </p:sp>
      <p:sp>
        <p:nvSpPr>
          <p:cNvPr name="TextBox 24" id="24"/>
          <p:cNvSpPr txBox="true"/>
          <p:nvPr/>
        </p:nvSpPr>
        <p:spPr>
          <a:xfrm rot="0">
            <a:off x="190938" y="63510"/>
            <a:ext cx="5772335" cy="965190"/>
          </a:xfrm>
          <a:prstGeom prst="rect">
            <a:avLst/>
          </a:prstGeom>
        </p:spPr>
        <p:txBody>
          <a:bodyPr anchor="t" rtlCol="false" tIns="0" lIns="0" bIns="0" rIns="0">
            <a:spAutoFit/>
          </a:bodyPr>
          <a:lstStyle/>
          <a:p>
            <a:pPr algn="l">
              <a:lnSpc>
                <a:spcPts val="3814"/>
              </a:lnSpc>
            </a:pPr>
            <a:r>
              <a:rPr lang="en-US" sz="2724">
                <a:solidFill>
                  <a:srgbClr val="FFFFFF"/>
                </a:solidFill>
                <a:latin typeface="Helios Extended"/>
              </a:rPr>
              <a:t>PEOPLEDEV INTERNATIONAL CORPORATION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3F6FA"/>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6038619"/>
            <a:chOff x="0" y="0"/>
            <a:chExt cx="4816593" cy="1590418"/>
          </a:xfrm>
        </p:grpSpPr>
        <p:sp>
          <p:nvSpPr>
            <p:cNvPr name="Freeform 3" id="3"/>
            <p:cNvSpPr/>
            <p:nvPr/>
          </p:nvSpPr>
          <p:spPr>
            <a:xfrm flipH="false" flipV="false" rot="0">
              <a:off x="0" y="0"/>
              <a:ext cx="4816592" cy="1590418"/>
            </a:xfrm>
            <a:custGeom>
              <a:avLst/>
              <a:gdLst/>
              <a:ahLst/>
              <a:cxnLst/>
              <a:rect r="r" b="b" t="t" l="l"/>
              <a:pathLst>
                <a:path h="1590418" w="4816592">
                  <a:moveTo>
                    <a:pt x="0" y="0"/>
                  </a:moveTo>
                  <a:lnTo>
                    <a:pt x="4816592" y="0"/>
                  </a:lnTo>
                  <a:lnTo>
                    <a:pt x="4816592" y="1590418"/>
                  </a:lnTo>
                  <a:lnTo>
                    <a:pt x="0" y="1590418"/>
                  </a:lnTo>
                  <a:close/>
                </a:path>
              </a:pathLst>
            </a:custGeom>
            <a:solidFill>
              <a:srgbClr val="0B1320"/>
            </a:solidFill>
          </p:spPr>
        </p:sp>
        <p:sp>
          <p:nvSpPr>
            <p:cNvPr name="TextBox 4" id="4"/>
            <p:cNvSpPr txBox="true"/>
            <p:nvPr/>
          </p:nvSpPr>
          <p:spPr>
            <a:xfrm>
              <a:off x="0" y="-66675"/>
              <a:ext cx="4816593" cy="1657093"/>
            </a:xfrm>
            <a:prstGeom prst="rect">
              <a:avLst/>
            </a:prstGeom>
          </p:spPr>
          <p:txBody>
            <a:bodyPr anchor="ctr" rtlCol="false" tIns="50800" lIns="50800" bIns="50800" rIns="50800"/>
            <a:lstStyle/>
            <a:p>
              <a:pPr algn="ctr">
                <a:lnSpc>
                  <a:spcPts val="3319"/>
                </a:lnSpc>
              </a:pPr>
            </a:p>
          </p:txBody>
        </p:sp>
      </p:grpSp>
      <p:sp>
        <p:nvSpPr>
          <p:cNvPr name="AutoShape 5" id="5"/>
          <p:cNvSpPr/>
          <p:nvPr/>
        </p:nvSpPr>
        <p:spPr>
          <a:xfrm>
            <a:off x="1028700" y="5086697"/>
            <a:ext cx="1494277" cy="0"/>
          </a:xfrm>
          <a:prstGeom prst="line">
            <a:avLst/>
          </a:prstGeom>
          <a:ln cap="flat" w="114300">
            <a:solidFill>
              <a:srgbClr val="FFFFFF"/>
            </a:solidFill>
            <a:prstDash val="solid"/>
            <a:headEnd type="none" len="sm" w="sm"/>
            <a:tailEnd type="none" len="sm" w="sm"/>
          </a:ln>
        </p:spPr>
      </p:sp>
      <p:sp>
        <p:nvSpPr>
          <p:cNvPr name="TextBox 6" id="6"/>
          <p:cNvSpPr txBox="true"/>
          <p:nvPr/>
        </p:nvSpPr>
        <p:spPr>
          <a:xfrm rot="0">
            <a:off x="1028700" y="3504428"/>
            <a:ext cx="8115300" cy="1019716"/>
          </a:xfrm>
          <a:prstGeom prst="rect">
            <a:avLst/>
          </a:prstGeom>
        </p:spPr>
        <p:txBody>
          <a:bodyPr anchor="t" rtlCol="false" tIns="0" lIns="0" bIns="0" rIns="0">
            <a:spAutoFit/>
          </a:bodyPr>
          <a:lstStyle/>
          <a:p>
            <a:pPr algn="l">
              <a:lnSpc>
                <a:spcPts val="8160"/>
              </a:lnSpc>
            </a:pPr>
            <a:r>
              <a:rPr lang="en-US" sz="6277">
                <a:solidFill>
                  <a:srgbClr val="AFC1D0"/>
                </a:solidFill>
                <a:latin typeface="League Spartan"/>
              </a:rPr>
              <a:t>image work</a:t>
            </a:r>
          </a:p>
        </p:txBody>
      </p:sp>
      <p:grpSp>
        <p:nvGrpSpPr>
          <p:cNvPr name="Group 7" id="7"/>
          <p:cNvGrpSpPr/>
          <p:nvPr/>
        </p:nvGrpSpPr>
        <p:grpSpPr>
          <a:xfrm rot="0">
            <a:off x="345341" y="6293743"/>
            <a:ext cx="8577453" cy="1806289"/>
            <a:chOff x="0" y="0"/>
            <a:chExt cx="1614467" cy="339984"/>
          </a:xfrm>
        </p:grpSpPr>
        <p:sp>
          <p:nvSpPr>
            <p:cNvPr name="Freeform 8" id="8"/>
            <p:cNvSpPr/>
            <p:nvPr/>
          </p:nvSpPr>
          <p:spPr>
            <a:xfrm flipH="false" flipV="false" rot="0">
              <a:off x="0" y="0"/>
              <a:ext cx="1614467" cy="339984"/>
            </a:xfrm>
            <a:custGeom>
              <a:avLst/>
              <a:gdLst/>
              <a:ahLst/>
              <a:cxnLst/>
              <a:rect r="r" b="b" t="t" l="l"/>
              <a:pathLst>
                <a:path h="339984" w="1614467">
                  <a:moveTo>
                    <a:pt x="46032" y="0"/>
                  </a:moveTo>
                  <a:lnTo>
                    <a:pt x="1568435" y="0"/>
                  </a:lnTo>
                  <a:cubicBezTo>
                    <a:pt x="1580643" y="0"/>
                    <a:pt x="1592352" y="4850"/>
                    <a:pt x="1600985" y="13482"/>
                  </a:cubicBezTo>
                  <a:cubicBezTo>
                    <a:pt x="1609617" y="22115"/>
                    <a:pt x="1614467" y="33824"/>
                    <a:pt x="1614467" y="46032"/>
                  </a:cubicBezTo>
                  <a:lnTo>
                    <a:pt x="1614467" y="293952"/>
                  </a:lnTo>
                  <a:cubicBezTo>
                    <a:pt x="1614467" y="319374"/>
                    <a:pt x="1593858" y="339984"/>
                    <a:pt x="1568435" y="339984"/>
                  </a:cubicBezTo>
                  <a:lnTo>
                    <a:pt x="46032" y="339984"/>
                  </a:lnTo>
                  <a:cubicBezTo>
                    <a:pt x="33824" y="339984"/>
                    <a:pt x="22115" y="335134"/>
                    <a:pt x="13482" y="326501"/>
                  </a:cubicBezTo>
                  <a:cubicBezTo>
                    <a:pt x="4850" y="317869"/>
                    <a:pt x="0" y="306160"/>
                    <a:pt x="0" y="293952"/>
                  </a:cubicBezTo>
                  <a:lnTo>
                    <a:pt x="0" y="46032"/>
                  </a:lnTo>
                  <a:cubicBezTo>
                    <a:pt x="0" y="33824"/>
                    <a:pt x="4850" y="22115"/>
                    <a:pt x="13482" y="13482"/>
                  </a:cubicBezTo>
                  <a:cubicBezTo>
                    <a:pt x="22115" y="4850"/>
                    <a:pt x="33824" y="0"/>
                    <a:pt x="46032" y="0"/>
                  </a:cubicBezTo>
                  <a:close/>
                </a:path>
              </a:pathLst>
            </a:custGeom>
            <a:solidFill>
              <a:srgbClr val="1C3F60"/>
            </a:solidFill>
          </p:spPr>
        </p:sp>
        <p:sp>
          <p:nvSpPr>
            <p:cNvPr name="TextBox 9" id="9"/>
            <p:cNvSpPr txBox="true"/>
            <p:nvPr/>
          </p:nvSpPr>
          <p:spPr>
            <a:xfrm>
              <a:off x="0" y="-66675"/>
              <a:ext cx="1614467" cy="406659"/>
            </a:xfrm>
            <a:prstGeom prst="rect">
              <a:avLst/>
            </a:prstGeom>
          </p:spPr>
          <p:txBody>
            <a:bodyPr anchor="ctr" rtlCol="false" tIns="50800" lIns="50800" bIns="50800" rIns="50800"/>
            <a:lstStyle/>
            <a:p>
              <a:pPr algn="ctr">
                <a:lnSpc>
                  <a:spcPts val="3319"/>
                </a:lnSpc>
              </a:pPr>
            </a:p>
          </p:txBody>
        </p:sp>
      </p:grpSp>
      <p:grpSp>
        <p:nvGrpSpPr>
          <p:cNvPr name="Group 10" id="10"/>
          <p:cNvGrpSpPr/>
          <p:nvPr/>
        </p:nvGrpSpPr>
        <p:grpSpPr>
          <a:xfrm rot="0">
            <a:off x="9274833" y="6293743"/>
            <a:ext cx="8583080" cy="1822087"/>
            <a:chOff x="0" y="0"/>
            <a:chExt cx="1615526" cy="342957"/>
          </a:xfrm>
        </p:grpSpPr>
        <p:sp>
          <p:nvSpPr>
            <p:cNvPr name="Freeform 11" id="11"/>
            <p:cNvSpPr/>
            <p:nvPr/>
          </p:nvSpPr>
          <p:spPr>
            <a:xfrm flipH="false" flipV="false" rot="0">
              <a:off x="0" y="0"/>
              <a:ext cx="1615526" cy="342957"/>
            </a:xfrm>
            <a:custGeom>
              <a:avLst/>
              <a:gdLst/>
              <a:ahLst/>
              <a:cxnLst/>
              <a:rect r="r" b="b" t="t" l="l"/>
              <a:pathLst>
                <a:path h="342957" w="1615526">
                  <a:moveTo>
                    <a:pt x="46002" y="0"/>
                  </a:moveTo>
                  <a:lnTo>
                    <a:pt x="1569524" y="0"/>
                  </a:lnTo>
                  <a:cubicBezTo>
                    <a:pt x="1594930" y="0"/>
                    <a:pt x="1615526" y="20596"/>
                    <a:pt x="1615526" y="46002"/>
                  </a:cubicBezTo>
                  <a:lnTo>
                    <a:pt x="1615526" y="296955"/>
                  </a:lnTo>
                  <a:cubicBezTo>
                    <a:pt x="1615526" y="322361"/>
                    <a:pt x="1594930" y="342957"/>
                    <a:pt x="1569524" y="342957"/>
                  </a:cubicBezTo>
                  <a:lnTo>
                    <a:pt x="46002" y="342957"/>
                  </a:lnTo>
                  <a:cubicBezTo>
                    <a:pt x="20596" y="342957"/>
                    <a:pt x="0" y="322361"/>
                    <a:pt x="0" y="296955"/>
                  </a:cubicBezTo>
                  <a:lnTo>
                    <a:pt x="0" y="46002"/>
                  </a:lnTo>
                  <a:cubicBezTo>
                    <a:pt x="0" y="20596"/>
                    <a:pt x="20596" y="0"/>
                    <a:pt x="46002" y="0"/>
                  </a:cubicBezTo>
                  <a:close/>
                </a:path>
              </a:pathLst>
            </a:custGeom>
            <a:solidFill>
              <a:srgbClr val="1C3F60"/>
            </a:solidFill>
          </p:spPr>
        </p:sp>
        <p:sp>
          <p:nvSpPr>
            <p:cNvPr name="TextBox 12" id="12"/>
            <p:cNvSpPr txBox="true"/>
            <p:nvPr/>
          </p:nvSpPr>
          <p:spPr>
            <a:xfrm>
              <a:off x="0" y="-66675"/>
              <a:ext cx="1615526" cy="409632"/>
            </a:xfrm>
            <a:prstGeom prst="rect">
              <a:avLst/>
            </a:prstGeom>
          </p:spPr>
          <p:txBody>
            <a:bodyPr anchor="ctr" rtlCol="false" tIns="50800" lIns="50800" bIns="50800" rIns="50800"/>
            <a:lstStyle/>
            <a:p>
              <a:pPr algn="ctr">
                <a:lnSpc>
                  <a:spcPts val="3319"/>
                </a:lnSpc>
              </a:pPr>
            </a:p>
          </p:txBody>
        </p:sp>
      </p:grpSp>
      <p:grpSp>
        <p:nvGrpSpPr>
          <p:cNvPr name="Group 13" id="13"/>
          <p:cNvGrpSpPr/>
          <p:nvPr/>
        </p:nvGrpSpPr>
        <p:grpSpPr>
          <a:xfrm rot="0">
            <a:off x="9144000" y="0"/>
            <a:ext cx="8481186" cy="6038619"/>
            <a:chOff x="0" y="0"/>
            <a:chExt cx="11308248" cy="8051492"/>
          </a:xfrm>
        </p:grpSpPr>
        <p:pic>
          <p:nvPicPr>
            <p:cNvPr name="Picture 14" id="14"/>
            <p:cNvPicPr>
              <a:picLocks noChangeAspect="true"/>
            </p:cNvPicPr>
            <p:nvPr/>
          </p:nvPicPr>
          <p:blipFill>
            <a:blip r:embed="rId2"/>
            <a:srcRect l="316" t="0" r="316" b="0"/>
            <a:stretch>
              <a:fillRect/>
            </a:stretch>
          </p:blipFill>
          <p:spPr>
            <a:xfrm flipH="false" flipV="false">
              <a:off x="0" y="0"/>
              <a:ext cx="11308248" cy="8051492"/>
            </a:xfrm>
            <a:prstGeom prst="rect">
              <a:avLst/>
            </a:prstGeom>
          </p:spPr>
        </p:pic>
      </p:grpSp>
      <p:sp>
        <p:nvSpPr>
          <p:cNvPr name="TextBox 15" id="15"/>
          <p:cNvSpPr txBox="true"/>
          <p:nvPr/>
        </p:nvSpPr>
        <p:spPr>
          <a:xfrm rot="0">
            <a:off x="1028700" y="2415816"/>
            <a:ext cx="6172387" cy="1019716"/>
          </a:xfrm>
          <a:prstGeom prst="rect">
            <a:avLst/>
          </a:prstGeom>
        </p:spPr>
        <p:txBody>
          <a:bodyPr anchor="t" rtlCol="false" tIns="0" lIns="0" bIns="0" rIns="0">
            <a:spAutoFit/>
          </a:bodyPr>
          <a:lstStyle/>
          <a:p>
            <a:pPr algn="l">
              <a:lnSpc>
                <a:spcPts val="8160"/>
              </a:lnSpc>
            </a:pPr>
            <a:r>
              <a:rPr lang="en-US" sz="6277">
                <a:solidFill>
                  <a:srgbClr val="FFFFFF"/>
                </a:solidFill>
                <a:latin typeface="League Spartan"/>
              </a:rPr>
              <a:t>How Ai</a:t>
            </a:r>
          </a:p>
        </p:txBody>
      </p:sp>
      <p:sp>
        <p:nvSpPr>
          <p:cNvPr name="TextBox 16" id="16"/>
          <p:cNvSpPr txBox="true"/>
          <p:nvPr/>
        </p:nvSpPr>
        <p:spPr>
          <a:xfrm rot="0">
            <a:off x="345341" y="6679509"/>
            <a:ext cx="8348659" cy="968081"/>
          </a:xfrm>
          <a:prstGeom prst="rect">
            <a:avLst/>
          </a:prstGeom>
        </p:spPr>
        <p:txBody>
          <a:bodyPr anchor="t" rtlCol="false" tIns="0" lIns="0" bIns="0" rIns="0">
            <a:spAutoFit/>
          </a:bodyPr>
          <a:lstStyle/>
          <a:p>
            <a:pPr algn="just" marL="596227" indent="-298114" lvl="1">
              <a:lnSpc>
                <a:spcPts val="3866"/>
              </a:lnSpc>
              <a:buFont typeface="Arial"/>
              <a:buChar char="•"/>
            </a:pPr>
            <a:r>
              <a:rPr lang="en-US" sz="2761">
                <a:solidFill>
                  <a:srgbClr val="FFFFFF"/>
                </a:solidFill>
                <a:latin typeface="Helios Extended"/>
              </a:rPr>
              <a:t>Utilizes high-performance GPUs to run Stable Diffusion models.</a:t>
            </a:r>
          </a:p>
        </p:txBody>
      </p:sp>
      <p:sp>
        <p:nvSpPr>
          <p:cNvPr name="TextBox 17" id="17"/>
          <p:cNvSpPr txBox="true"/>
          <p:nvPr/>
        </p:nvSpPr>
        <p:spPr>
          <a:xfrm rot="0">
            <a:off x="9325781" y="6475401"/>
            <a:ext cx="8117624" cy="1453896"/>
          </a:xfrm>
          <a:prstGeom prst="rect">
            <a:avLst/>
          </a:prstGeom>
        </p:spPr>
        <p:txBody>
          <a:bodyPr anchor="t" rtlCol="false" tIns="0" lIns="0" bIns="0" rIns="0">
            <a:spAutoFit/>
          </a:bodyPr>
          <a:lstStyle/>
          <a:p>
            <a:pPr algn="just" marL="595884" indent="-297942" lvl="1">
              <a:lnSpc>
                <a:spcPts val="3863"/>
              </a:lnSpc>
              <a:buFont typeface="Arial"/>
              <a:buChar char="•"/>
            </a:pPr>
            <a:r>
              <a:rPr lang="en-US" sz="2760">
                <a:solidFill>
                  <a:srgbClr val="FFFFFF"/>
                </a:solidFill>
                <a:latin typeface="Helios Extended"/>
              </a:rPr>
              <a:t>Provides over 100 models on its platform to generate a variety of images.</a:t>
            </a:r>
          </a:p>
        </p:txBody>
      </p:sp>
      <p:grpSp>
        <p:nvGrpSpPr>
          <p:cNvPr name="Group 18" id="18"/>
          <p:cNvGrpSpPr/>
          <p:nvPr/>
        </p:nvGrpSpPr>
        <p:grpSpPr>
          <a:xfrm rot="0">
            <a:off x="-1020273" y="0"/>
            <a:ext cx="7226805" cy="1002226"/>
            <a:chOff x="0" y="0"/>
            <a:chExt cx="3380667" cy="468837"/>
          </a:xfrm>
        </p:grpSpPr>
        <p:sp>
          <p:nvSpPr>
            <p:cNvPr name="Freeform 19" id="19"/>
            <p:cNvSpPr/>
            <p:nvPr/>
          </p:nvSpPr>
          <p:spPr>
            <a:xfrm flipH="false" flipV="false" rot="0">
              <a:off x="0" y="0"/>
              <a:ext cx="3380667" cy="468837"/>
            </a:xfrm>
            <a:custGeom>
              <a:avLst/>
              <a:gdLst/>
              <a:ahLst/>
              <a:cxnLst/>
              <a:rect r="r" b="b" t="t" l="l"/>
              <a:pathLst>
                <a:path h="468837" w="3380667">
                  <a:moveTo>
                    <a:pt x="203200" y="0"/>
                  </a:moveTo>
                  <a:lnTo>
                    <a:pt x="3380667" y="0"/>
                  </a:lnTo>
                  <a:lnTo>
                    <a:pt x="3177467" y="468837"/>
                  </a:lnTo>
                  <a:lnTo>
                    <a:pt x="0" y="468837"/>
                  </a:lnTo>
                  <a:lnTo>
                    <a:pt x="203200" y="0"/>
                  </a:lnTo>
                  <a:close/>
                </a:path>
              </a:pathLst>
            </a:custGeom>
            <a:solidFill>
              <a:srgbClr val="1C3F60"/>
            </a:solidFill>
          </p:spPr>
        </p:sp>
        <p:sp>
          <p:nvSpPr>
            <p:cNvPr name="TextBox 20" id="20"/>
            <p:cNvSpPr txBox="true"/>
            <p:nvPr/>
          </p:nvSpPr>
          <p:spPr>
            <a:xfrm>
              <a:off x="101600" y="-66675"/>
              <a:ext cx="3177467" cy="535512"/>
            </a:xfrm>
            <a:prstGeom prst="rect">
              <a:avLst/>
            </a:prstGeom>
          </p:spPr>
          <p:txBody>
            <a:bodyPr anchor="ctr" rtlCol="false" tIns="50800" lIns="50800" bIns="50800" rIns="50800"/>
            <a:lstStyle/>
            <a:p>
              <a:pPr algn="ctr">
                <a:lnSpc>
                  <a:spcPts val="3319"/>
                </a:lnSpc>
              </a:pPr>
            </a:p>
          </p:txBody>
        </p:sp>
      </p:grpSp>
      <p:sp>
        <p:nvSpPr>
          <p:cNvPr name="TextBox 21" id="21"/>
          <p:cNvSpPr txBox="true"/>
          <p:nvPr/>
        </p:nvSpPr>
        <p:spPr>
          <a:xfrm rot="0">
            <a:off x="178700" y="-21590"/>
            <a:ext cx="6027833" cy="969206"/>
          </a:xfrm>
          <a:prstGeom prst="rect">
            <a:avLst/>
          </a:prstGeom>
        </p:spPr>
        <p:txBody>
          <a:bodyPr anchor="t" rtlCol="false" tIns="0" lIns="0" bIns="0" rIns="0">
            <a:spAutoFit/>
          </a:bodyPr>
          <a:lstStyle/>
          <a:p>
            <a:pPr algn="l">
              <a:lnSpc>
                <a:spcPts val="3807"/>
              </a:lnSpc>
            </a:pPr>
            <a:r>
              <a:rPr lang="en-US" sz="2719">
                <a:solidFill>
                  <a:srgbClr val="FFFFFF"/>
                </a:solidFill>
                <a:latin typeface="Helios Extended"/>
              </a:rPr>
              <a:t>PEOPLEDEV INTERNATIONAL CORPORATION</a:t>
            </a:r>
          </a:p>
        </p:txBody>
      </p:sp>
      <p:grpSp>
        <p:nvGrpSpPr>
          <p:cNvPr name="Group 22" id="22"/>
          <p:cNvGrpSpPr/>
          <p:nvPr/>
        </p:nvGrpSpPr>
        <p:grpSpPr>
          <a:xfrm rot="0">
            <a:off x="345341" y="8233382"/>
            <a:ext cx="8577453" cy="1806289"/>
            <a:chOff x="0" y="0"/>
            <a:chExt cx="1614467" cy="339984"/>
          </a:xfrm>
        </p:grpSpPr>
        <p:sp>
          <p:nvSpPr>
            <p:cNvPr name="Freeform 23" id="23"/>
            <p:cNvSpPr/>
            <p:nvPr/>
          </p:nvSpPr>
          <p:spPr>
            <a:xfrm flipH="false" flipV="false" rot="0">
              <a:off x="0" y="0"/>
              <a:ext cx="1614467" cy="339984"/>
            </a:xfrm>
            <a:custGeom>
              <a:avLst/>
              <a:gdLst/>
              <a:ahLst/>
              <a:cxnLst/>
              <a:rect r="r" b="b" t="t" l="l"/>
              <a:pathLst>
                <a:path h="339984" w="1614467">
                  <a:moveTo>
                    <a:pt x="46032" y="0"/>
                  </a:moveTo>
                  <a:lnTo>
                    <a:pt x="1568435" y="0"/>
                  </a:lnTo>
                  <a:cubicBezTo>
                    <a:pt x="1580643" y="0"/>
                    <a:pt x="1592352" y="4850"/>
                    <a:pt x="1600985" y="13482"/>
                  </a:cubicBezTo>
                  <a:cubicBezTo>
                    <a:pt x="1609617" y="22115"/>
                    <a:pt x="1614467" y="33824"/>
                    <a:pt x="1614467" y="46032"/>
                  </a:cubicBezTo>
                  <a:lnTo>
                    <a:pt x="1614467" y="293952"/>
                  </a:lnTo>
                  <a:cubicBezTo>
                    <a:pt x="1614467" y="319374"/>
                    <a:pt x="1593858" y="339984"/>
                    <a:pt x="1568435" y="339984"/>
                  </a:cubicBezTo>
                  <a:lnTo>
                    <a:pt x="46032" y="339984"/>
                  </a:lnTo>
                  <a:cubicBezTo>
                    <a:pt x="33824" y="339984"/>
                    <a:pt x="22115" y="335134"/>
                    <a:pt x="13482" y="326501"/>
                  </a:cubicBezTo>
                  <a:cubicBezTo>
                    <a:pt x="4850" y="317869"/>
                    <a:pt x="0" y="306160"/>
                    <a:pt x="0" y="293952"/>
                  </a:cubicBezTo>
                  <a:lnTo>
                    <a:pt x="0" y="46032"/>
                  </a:lnTo>
                  <a:cubicBezTo>
                    <a:pt x="0" y="33824"/>
                    <a:pt x="4850" y="22115"/>
                    <a:pt x="13482" y="13482"/>
                  </a:cubicBezTo>
                  <a:cubicBezTo>
                    <a:pt x="22115" y="4850"/>
                    <a:pt x="33824" y="0"/>
                    <a:pt x="46032" y="0"/>
                  </a:cubicBezTo>
                  <a:close/>
                </a:path>
              </a:pathLst>
            </a:custGeom>
            <a:solidFill>
              <a:srgbClr val="1C3F60"/>
            </a:solidFill>
          </p:spPr>
        </p:sp>
        <p:sp>
          <p:nvSpPr>
            <p:cNvPr name="TextBox 24" id="24"/>
            <p:cNvSpPr txBox="true"/>
            <p:nvPr/>
          </p:nvSpPr>
          <p:spPr>
            <a:xfrm>
              <a:off x="0" y="-66675"/>
              <a:ext cx="1614467" cy="406659"/>
            </a:xfrm>
            <a:prstGeom prst="rect">
              <a:avLst/>
            </a:prstGeom>
          </p:spPr>
          <p:txBody>
            <a:bodyPr anchor="ctr" rtlCol="false" tIns="50800" lIns="50800" bIns="50800" rIns="50800"/>
            <a:lstStyle/>
            <a:p>
              <a:pPr algn="ctr">
                <a:lnSpc>
                  <a:spcPts val="3319"/>
                </a:lnSpc>
              </a:pPr>
            </a:p>
          </p:txBody>
        </p:sp>
      </p:grpSp>
      <p:sp>
        <p:nvSpPr>
          <p:cNvPr name="TextBox 25" id="25"/>
          <p:cNvSpPr txBox="true"/>
          <p:nvPr/>
        </p:nvSpPr>
        <p:spPr>
          <a:xfrm rot="0">
            <a:off x="345341" y="8376241"/>
            <a:ext cx="8348659" cy="1453896"/>
          </a:xfrm>
          <a:prstGeom prst="rect">
            <a:avLst/>
          </a:prstGeom>
        </p:spPr>
        <p:txBody>
          <a:bodyPr anchor="t" rtlCol="false" tIns="0" lIns="0" bIns="0" rIns="0">
            <a:spAutoFit/>
          </a:bodyPr>
          <a:lstStyle/>
          <a:p>
            <a:pPr algn="just" marL="595884" indent="-297942" lvl="1">
              <a:lnSpc>
                <a:spcPts val="3863"/>
              </a:lnSpc>
              <a:buFont typeface="Arial"/>
              <a:buChar char="•"/>
            </a:pPr>
            <a:r>
              <a:rPr lang="en-US" sz="2760">
                <a:solidFill>
                  <a:srgbClr val="FFFFFF"/>
                </a:solidFill>
                <a:latin typeface="Helios Extended"/>
              </a:rPr>
              <a:t>Transforms text prompts into AI-generated images focusing on speed and efficiency.</a:t>
            </a:r>
          </a:p>
        </p:txBody>
      </p:sp>
      <p:grpSp>
        <p:nvGrpSpPr>
          <p:cNvPr name="Group 26" id="26"/>
          <p:cNvGrpSpPr/>
          <p:nvPr/>
        </p:nvGrpSpPr>
        <p:grpSpPr>
          <a:xfrm rot="0">
            <a:off x="9274833" y="8233382"/>
            <a:ext cx="8583080" cy="1822087"/>
            <a:chOff x="0" y="0"/>
            <a:chExt cx="1615526" cy="342957"/>
          </a:xfrm>
        </p:grpSpPr>
        <p:sp>
          <p:nvSpPr>
            <p:cNvPr name="Freeform 27" id="27"/>
            <p:cNvSpPr/>
            <p:nvPr/>
          </p:nvSpPr>
          <p:spPr>
            <a:xfrm flipH="false" flipV="false" rot="0">
              <a:off x="0" y="0"/>
              <a:ext cx="1615526" cy="342957"/>
            </a:xfrm>
            <a:custGeom>
              <a:avLst/>
              <a:gdLst/>
              <a:ahLst/>
              <a:cxnLst/>
              <a:rect r="r" b="b" t="t" l="l"/>
              <a:pathLst>
                <a:path h="342957" w="1615526">
                  <a:moveTo>
                    <a:pt x="46002" y="0"/>
                  </a:moveTo>
                  <a:lnTo>
                    <a:pt x="1569524" y="0"/>
                  </a:lnTo>
                  <a:cubicBezTo>
                    <a:pt x="1594930" y="0"/>
                    <a:pt x="1615526" y="20596"/>
                    <a:pt x="1615526" y="46002"/>
                  </a:cubicBezTo>
                  <a:lnTo>
                    <a:pt x="1615526" y="296955"/>
                  </a:lnTo>
                  <a:cubicBezTo>
                    <a:pt x="1615526" y="322361"/>
                    <a:pt x="1594930" y="342957"/>
                    <a:pt x="1569524" y="342957"/>
                  </a:cubicBezTo>
                  <a:lnTo>
                    <a:pt x="46002" y="342957"/>
                  </a:lnTo>
                  <a:cubicBezTo>
                    <a:pt x="20596" y="342957"/>
                    <a:pt x="0" y="322361"/>
                    <a:pt x="0" y="296955"/>
                  </a:cubicBezTo>
                  <a:lnTo>
                    <a:pt x="0" y="46002"/>
                  </a:lnTo>
                  <a:cubicBezTo>
                    <a:pt x="0" y="20596"/>
                    <a:pt x="20596" y="0"/>
                    <a:pt x="46002" y="0"/>
                  </a:cubicBezTo>
                  <a:close/>
                </a:path>
              </a:pathLst>
            </a:custGeom>
            <a:solidFill>
              <a:srgbClr val="1C3F60"/>
            </a:solidFill>
          </p:spPr>
        </p:sp>
        <p:sp>
          <p:nvSpPr>
            <p:cNvPr name="TextBox 28" id="28"/>
            <p:cNvSpPr txBox="true"/>
            <p:nvPr/>
          </p:nvSpPr>
          <p:spPr>
            <a:xfrm>
              <a:off x="0" y="-66675"/>
              <a:ext cx="1615526" cy="409632"/>
            </a:xfrm>
            <a:prstGeom prst="rect">
              <a:avLst/>
            </a:prstGeom>
          </p:spPr>
          <p:txBody>
            <a:bodyPr anchor="ctr" rtlCol="false" tIns="50800" lIns="50800" bIns="50800" rIns="50800"/>
            <a:lstStyle/>
            <a:p>
              <a:pPr algn="ctr">
                <a:lnSpc>
                  <a:spcPts val="3319"/>
                </a:lnSpc>
              </a:pPr>
            </a:p>
          </p:txBody>
        </p:sp>
      </p:grpSp>
      <p:sp>
        <p:nvSpPr>
          <p:cNvPr name="TextBox 29" id="29"/>
          <p:cNvSpPr txBox="true"/>
          <p:nvPr/>
        </p:nvSpPr>
        <p:spPr>
          <a:xfrm rot="0">
            <a:off x="9325781" y="8378119"/>
            <a:ext cx="8117624" cy="1465937"/>
          </a:xfrm>
          <a:prstGeom prst="rect">
            <a:avLst/>
          </a:prstGeom>
        </p:spPr>
        <p:txBody>
          <a:bodyPr anchor="t" rtlCol="false" tIns="0" lIns="0" bIns="0" rIns="0">
            <a:spAutoFit/>
          </a:bodyPr>
          <a:lstStyle/>
          <a:p>
            <a:pPr algn="just" marL="601143" indent="-300572" lvl="1">
              <a:lnSpc>
                <a:spcPts val="3898"/>
              </a:lnSpc>
              <a:buFont typeface="Arial"/>
              <a:buChar char="•"/>
            </a:pPr>
            <a:r>
              <a:rPr lang="en-US" sz="2784">
                <a:solidFill>
                  <a:srgbClr val="FFFFFF"/>
                </a:solidFill>
                <a:latin typeface="Helios Extended"/>
              </a:rPr>
              <a:t>Features like Facelock and multi-model image generation aid in creating sophisticated images quickly.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3F6FA"/>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6038619"/>
            <a:chOff x="0" y="0"/>
            <a:chExt cx="4816593" cy="1590418"/>
          </a:xfrm>
        </p:grpSpPr>
        <p:sp>
          <p:nvSpPr>
            <p:cNvPr name="Freeform 3" id="3"/>
            <p:cNvSpPr/>
            <p:nvPr/>
          </p:nvSpPr>
          <p:spPr>
            <a:xfrm flipH="false" flipV="false" rot="0">
              <a:off x="0" y="0"/>
              <a:ext cx="4816592" cy="1590418"/>
            </a:xfrm>
            <a:custGeom>
              <a:avLst/>
              <a:gdLst/>
              <a:ahLst/>
              <a:cxnLst/>
              <a:rect r="r" b="b" t="t" l="l"/>
              <a:pathLst>
                <a:path h="1590418" w="4816592">
                  <a:moveTo>
                    <a:pt x="0" y="0"/>
                  </a:moveTo>
                  <a:lnTo>
                    <a:pt x="4816592" y="0"/>
                  </a:lnTo>
                  <a:lnTo>
                    <a:pt x="4816592" y="1590418"/>
                  </a:lnTo>
                  <a:lnTo>
                    <a:pt x="0" y="1590418"/>
                  </a:lnTo>
                  <a:close/>
                </a:path>
              </a:pathLst>
            </a:custGeom>
            <a:solidFill>
              <a:srgbClr val="0B1320"/>
            </a:solidFill>
          </p:spPr>
        </p:sp>
        <p:sp>
          <p:nvSpPr>
            <p:cNvPr name="TextBox 4" id="4"/>
            <p:cNvSpPr txBox="true"/>
            <p:nvPr/>
          </p:nvSpPr>
          <p:spPr>
            <a:xfrm>
              <a:off x="0" y="-66675"/>
              <a:ext cx="4816593" cy="1657093"/>
            </a:xfrm>
            <a:prstGeom prst="rect">
              <a:avLst/>
            </a:prstGeom>
          </p:spPr>
          <p:txBody>
            <a:bodyPr anchor="ctr" rtlCol="false" tIns="50800" lIns="50800" bIns="50800" rIns="50800"/>
            <a:lstStyle/>
            <a:p>
              <a:pPr algn="ctr">
                <a:lnSpc>
                  <a:spcPts val="3319"/>
                </a:lnSpc>
              </a:pPr>
            </a:p>
          </p:txBody>
        </p:sp>
      </p:grpSp>
      <p:sp>
        <p:nvSpPr>
          <p:cNvPr name="AutoShape 5" id="5"/>
          <p:cNvSpPr/>
          <p:nvPr/>
        </p:nvSpPr>
        <p:spPr>
          <a:xfrm>
            <a:off x="1028700" y="5086697"/>
            <a:ext cx="1494277" cy="0"/>
          </a:xfrm>
          <a:prstGeom prst="line">
            <a:avLst/>
          </a:prstGeom>
          <a:ln cap="flat" w="114300">
            <a:solidFill>
              <a:srgbClr val="FFFFFF"/>
            </a:solidFill>
            <a:prstDash val="solid"/>
            <a:headEnd type="none" len="sm" w="sm"/>
            <a:tailEnd type="none" len="sm" w="sm"/>
          </a:ln>
        </p:spPr>
      </p:sp>
      <p:sp>
        <p:nvSpPr>
          <p:cNvPr name="TextBox 6" id="6"/>
          <p:cNvSpPr txBox="true"/>
          <p:nvPr/>
        </p:nvSpPr>
        <p:spPr>
          <a:xfrm rot="0">
            <a:off x="5086350" y="2415816"/>
            <a:ext cx="8115300" cy="1019716"/>
          </a:xfrm>
          <a:prstGeom prst="rect">
            <a:avLst/>
          </a:prstGeom>
        </p:spPr>
        <p:txBody>
          <a:bodyPr anchor="t" rtlCol="false" tIns="0" lIns="0" bIns="0" rIns="0">
            <a:spAutoFit/>
          </a:bodyPr>
          <a:lstStyle/>
          <a:p>
            <a:pPr algn="l">
              <a:lnSpc>
                <a:spcPts val="8160"/>
              </a:lnSpc>
            </a:pPr>
            <a:r>
              <a:rPr lang="en-US" sz="6277">
                <a:solidFill>
                  <a:srgbClr val="AFC1D0"/>
                </a:solidFill>
                <a:latin typeface="League Spartan"/>
              </a:rPr>
              <a:t>process</a:t>
            </a:r>
          </a:p>
        </p:txBody>
      </p:sp>
      <p:grpSp>
        <p:nvGrpSpPr>
          <p:cNvPr name="Group 7" id="7"/>
          <p:cNvGrpSpPr/>
          <p:nvPr/>
        </p:nvGrpSpPr>
        <p:grpSpPr>
          <a:xfrm rot="0">
            <a:off x="345341" y="6248362"/>
            <a:ext cx="8577453" cy="1227480"/>
            <a:chOff x="0" y="0"/>
            <a:chExt cx="1614467" cy="231039"/>
          </a:xfrm>
        </p:grpSpPr>
        <p:sp>
          <p:nvSpPr>
            <p:cNvPr name="Freeform 8" id="8"/>
            <p:cNvSpPr/>
            <p:nvPr/>
          </p:nvSpPr>
          <p:spPr>
            <a:xfrm flipH="false" flipV="false" rot="0">
              <a:off x="0" y="0"/>
              <a:ext cx="1614467" cy="231039"/>
            </a:xfrm>
            <a:custGeom>
              <a:avLst/>
              <a:gdLst/>
              <a:ahLst/>
              <a:cxnLst/>
              <a:rect r="r" b="b" t="t" l="l"/>
              <a:pathLst>
                <a:path h="231039" w="1614467">
                  <a:moveTo>
                    <a:pt x="46032" y="0"/>
                  </a:moveTo>
                  <a:lnTo>
                    <a:pt x="1568435" y="0"/>
                  </a:lnTo>
                  <a:cubicBezTo>
                    <a:pt x="1580643" y="0"/>
                    <a:pt x="1592352" y="4850"/>
                    <a:pt x="1600985" y="13482"/>
                  </a:cubicBezTo>
                  <a:cubicBezTo>
                    <a:pt x="1609617" y="22115"/>
                    <a:pt x="1614467" y="33824"/>
                    <a:pt x="1614467" y="46032"/>
                  </a:cubicBezTo>
                  <a:lnTo>
                    <a:pt x="1614467" y="185007"/>
                  </a:lnTo>
                  <a:cubicBezTo>
                    <a:pt x="1614467" y="197215"/>
                    <a:pt x="1609617" y="208924"/>
                    <a:pt x="1600985" y="217556"/>
                  </a:cubicBezTo>
                  <a:cubicBezTo>
                    <a:pt x="1592352" y="226189"/>
                    <a:pt x="1580643" y="231039"/>
                    <a:pt x="1568435" y="231039"/>
                  </a:cubicBezTo>
                  <a:lnTo>
                    <a:pt x="46032" y="231039"/>
                  </a:lnTo>
                  <a:cubicBezTo>
                    <a:pt x="33824" y="231039"/>
                    <a:pt x="22115" y="226189"/>
                    <a:pt x="13482" y="217556"/>
                  </a:cubicBezTo>
                  <a:cubicBezTo>
                    <a:pt x="4850" y="208924"/>
                    <a:pt x="0" y="197215"/>
                    <a:pt x="0" y="185007"/>
                  </a:cubicBezTo>
                  <a:lnTo>
                    <a:pt x="0" y="46032"/>
                  </a:lnTo>
                  <a:cubicBezTo>
                    <a:pt x="0" y="33824"/>
                    <a:pt x="4850" y="22115"/>
                    <a:pt x="13482" y="13482"/>
                  </a:cubicBezTo>
                  <a:cubicBezTo>
                    <a:pt x="22115" y="4850"/>
                    <a:pt x="33824" y="0"/>
                    <a:pt x="46032" y="0"/>
                  </a:cubicBezTo>
                  <a:close/>
                </a:path>
              </a:pathLst>
            </a:custGeom>
            <a:solidFill>
              <a:srgbClr val="1C3F60"/>
            </a:solidFill>
          </p:spPr>
        </p:sp>
        <p:sp>
          <p:nvSpPr>
            <p:cNvPr name="TextBox 9" id="9"/>
            <p:cNvSpPr txBox="true"/>
            <p:nvPr/>
          </p:nvSpPr>
          <p:spPr>
            <a:xfrm>
              <a:off x="0" y="-66675"/>
              <a:ext cx="1614467" cy="297714"/>
            </a:xfrm>
            <a:prstGeom prst="rect">
              <a:avLst/>
            </a:prstGeom>
          </p:spPr>
          <p:txBody>
            <a:bodyPr anchor="ctr" rtlCol="false" tIns="50800" lIns="50800" bIns="50800" rIns="50800"/>
            <a:lstStyle/>
            <a:p>
              <a:pPr algn="ctr">
                <a:lnSpc>
                  <a:spcPts val="3319"/>
                </a:lnSpc>
              </a:pPr>
            </a:p>
          </p:txBody>
        </p:sp>
      </p:grpSp>
      <p:grpSp>
        <p:nvGrpSpPr>
          <p:cNvPr name="Group 10" id="10"/>
          <p:cNvGrpSpPr/>
          <p:nvPr/>
        </p:nvGrpSpPr>
        <p:grpSpPr>
          <a:xfrm rot="0">
            <a:off x="9371274" y="6248362"/>
            <a:ext cx="8583080" cy="1227480"/>
            <a:chOff x="0" y="0"/>
            <a:chExt cx="1615526" cy="231039"/>
          </a:xfrm>
        </p:grpSpPr>
        <p:sp>
          <p:nvSpPr>
            <p:cNvPr name="Freeform 11" id="11"/>
            <p:cNvSpPr/>
            <p:nvPr/>
          </p:nvSpPr>
          <p:spPr>
            <a:xfrm flipH="false" flipV="false" rot="0">
              <a:off x="0" y="0"/>
              <a:ext cx="1615526" cy="231039"/>
            </a:xfrm>
            <a:custGeom>
              <a:avLst/>
              <a:gdLst/>
              <a:ahLst/>
              <a:cxnLst/>
              <a:rect r="r" b="b" t="t" l="l"/>
              <a:pathLst>
                <a:path h="231039" w="1615526">
                  <a:moveTo>
                    <a:pt x="46002" y="0"/>
                  </a:moveTo>
                  <a:lnTo>
                    <a:pt x="1569524" y="0"/>
                  </a:lnTo>
                  <a:cubicBezTo>
                    <a:pt x="1594930" y="0"/>
                    <a:pt x="1615526" y="20596"/>
                    <a:pt x="1615526" y="46002"/>
                  </a:cubicBezTo>
                  <a:lnTo>
                    <a:pt x="1615526" y="185037"/>
                  </a:lnTo>
                  <a:cubicBezTo>
                    <a:pt x="1615526" y="197238"/>
                    <a:pt x="1610680" y="208938"/>
                    <a:pt x="1602053" y="217565"/>
                  </a:cubicBezTo>
                  <a:cubicBezTo>
                    <a:pt x="1593426" y="226192"/>
                    <a:pt x="1581725" y="231039"/>
                    <a:pt x="1569524" y="231039"/>
                  </a:cubicBezTo>
                  <a:lnTo>
                    <a:pt x="46002" y="231039"/>
                  </a:lnTo>
                  <a:cubicBezTo>
                    <a:pt x="20596" y="231039"/>
                    <a:pt x="0" y="210443"/>
                    <a:pt x="0" y="185037"/>
                  </a:cubicBezTo>
                  <a:lnTo>
                    <a:pt x="0" y="46002"/>
                  </a:lnTo>
                  <a:cubicBezTo>
                    <a:pt x="0" y="20596"/>
                    <a:pt x="20596" y="0"/>
                    <a:pt x="46002" y="0"/>
                  </a:cubicBezTo>
                  <a:close/>
                </a:path>
              </a:pathLst>
            </a:custGeom>
            <a:solidFill>
              <a:srgbClr val="1C3F60"/>
            </a:solidFill>
          </p:spPr>
        </p:sp>
        <p:sp>
          <p:nvSpPr>
            <p:cNvPr name="TextBox 12" id="12"/>
            <p:cNvSpPr txBox="true"/>
            <p:nvPr/>
          </p:nvSpPr>
          <p:spPr>
            <a:xfrm>
              <a:off x="0" y="-66675"/>
              <a:ext cx="1615526" cy="297714"/>
            </a:xfrm>
            <a:prstGeom prst="rect">
              <a:avLst/>
            </a:prstGeom>
          </p:spPr>
          <p:txBody>
            <a:bodyPr anchor="ctr" rtlCol="false" tIns="50800" lIns="50800" bIns="50800" rIns="50800"/>
            <a:lstStyle/>
            <a:p>
              <a:pPr algn="ctr">
                <a:lnSpc>
                  <a:spcPts val="3319"/>
                </a:lnSpc>
              </a:pPr>
            </a:p>
          </p:txBody>
        </p:sp>
      </p:grpSp>
      <p:grpSp>
        <p:nvGrpSpPr>
          <p:cNvPr name="Group 13" id="13"/>
          <p:cNvGrpSpPr/>
          <p:nvPr/>
        </p:nvGrpSpPr>
        <p:grpSpPr>
          <a:xfrm rot="0">
            <a:off x="9144000" y="0"/>
            <a:ext cx="8481186" cy="6038619"/>
            <a:chOff x="0" y="0"/>
            <a:chExt cx="11308248" cy="8051492"/>
          </a:xfrm>
        </p:grpSpPr>
        <p:pic>
          <p:nvPicPr>
            <p:cNvPr name="Picture 14" id="14"/>
            <p:cNvPicPr>
              <a:picLocks noChangeAspect="true"/>
            </p:cNvPicPr>
            <p:nvPr/>
          </p:nvPicPr>
          <p:blipFill>
            <a:blip r:embed="rId2"/>
            <a:srcRect l="316" t="0" r="316" b="0"/>
            <a:stretch>
              <a:fillRect/>
            </a:stretch>
          </p:blipFill>
          <p:spPr>
            <a:xfrm flipH="false" flipV="false">
              <a:off x="0" y="0"/>
              <a:ext cx="11308248" cy="8051492"/>
            </a:xfrm>
            <a:prstGeom prst="rect">
              <a:avLst/>
            </a:prstGeom>
          </p:spPr>
        </p:pic>
      </p:grpSp>
      <p:grpSp>
        <p:nvGrpSpPr>
          <p:cNvPr name="Group 15" id="15"/>
          <p:cNvGrpSpPr/>
          <p:nvPr/>
        </p:nvGrpSpPr>
        <p:grpSpPr>
          <a:xfrm rot="0">
            <a:off x="-1020273" y="0"/>
            <a:ext cx="7226805" cy="977541"/>
            <a:chOff x="0" y="0"/>
            <a:chExt cx="3380667" cy="457289"/>
          </a:xfrm>
        </p:grpSpPr>
        <p:sp>
          <p:nvSpPr>
            <p:cNvPr name="Freeform 16" id="16"/>
            <p:cNvSpPr/>
            <p:nvPr/>
          </p:nvSpPr>
          <p:spPr>
            <a:xfrm flipH="false" flipV="false" rot="0">
              <a:off x="0" y="0"/>
              <a:ext cx="3380667" cy="457289"/>
            </a:xfrm>
            <a:custGeom>
              <a:avLst/>
              <a:gdLst/>
              <a:ahLst/>
              <a:cxnLst/>
              <a:rect r="r" b="b" t="t" l="l"/>
              <a:pathLst>
                <a:path h="457289" w="3380667">
                  <a:moveTo>
                    <a:pt x="203200" y="0"/>
                  </a:moveTo>
                  <a:lnTo>
                    <a:pt x="3380667" y="0"/>
                  </a:lnTo>
                  <a:lnTo>
                    <a:pt x="3177467" y="457289"/>
                  </a:lnTo>
                  <a:lnTo>
                    <a:pt x="0" y="457289"/>
                  </a:lnTo>
                  <a:lnTo>
                    <a:pt x="203200" y="0"/>
                  </a:lnTo>
                  <a:close/>
                </a:path>
              </a:pathLst>
            </a:custGeom>
            <a:solidFill>
              <a:srgbClr val="1C3F60"/>
            </a:solidFill>
          </p:spPr>
        </p:sp>
        <p:sp>
          <p:nvSpPr>
            <p:cNvPr name="TextBox 17" id="17"/>
            <p:cNvSpPr txBox="true"/>
            <p:nvPr/>
          </p:nvSpPr>
          <p:spPr>
            <a:xfrm>
              <a:off x="101600" y="-66675"/>
              <a:ext cx="3177467" cy="523964"/>
            </a:xfrm>
            <a:prstGeom prst="rect">
              <a:avLst/>
            </a:prstGeom>
          </p:spPr>
          <p:txBody>
            <a:bodyPr anchor="ctr" rtlCol="false" tIns="50800" lIns="50800" bIns="50800" rIns="50800"/>
            <a:lstStyle/>
            <a:p>
              <a:pPr algn="ctr">
                <a:lnSpc>
                  <a:spcPts val="3319"/>
                </a:lnSpc>
              </a:pPr>
            </a:p>
          </p:txBody>
        </p:sp>
      </p:grpSp>
      <p:grpSp>
        <p:nvGrpSpPr>
          <p:cNvPr name="Group 18" id="18"/>
          <p:cNvGrpSpPr/>
          <p:nvPr/>
        </p:nvGrpSpPr>
        <p:grpSpPr>
          <a:xfrm rot="0">
            <a:off x="345341" y="7564892"/>
            <a:ext cx="8577453" cy="1227480"/>
            <a:chOff x="0" y="0"/>
            <a:chExt cx="1614467" cy="231039"/>
          </a:xfrm>
        </p:grpSpPr>
        <p:sp>
          <p:nvSpPr>
            <p:cNvPr name="Freeform 19" id="19"/>
            <p:cNvSpPr/>
            <p:nvPr/>
          </p:nvSpPr>
          <p:spPr>
            <a:xfrm flipH="false" flipV="false" rot="0">
              <a:off x="0" y="0"/>
              <a:ext cx="1614467" cy="231039"/>
            </a:xfrm>
            <a:custGeom>
              <a:avLst/>
              <a:gdLst/>
              <a:ahLst/>
              <a:cxnLst/>
              <a:rect r="r" b="b" t="t" l="l"/>
              <a:pathLst>
                <a:path h="231039" w="1614467">
                  <a:moveTo>
                    <a:pt x="46032" y="0"/>
                  </a:moveTo>
                  <a:lnTo>
                    <a:pt x="1568435" y="0"/>
                  </a:lnTo>
                  <a:cubicBezTo>
                    <a:pt x="1580643" y="0"/>
                    <a:pt x="1592352" y="4850"/>
                    <a:pt x="1600985" y="13482"/>
                  </a:cubicBezTo>
                  <a:cubicBezTo>
                    <a:pt x="1609617" y="22115"/>
                    <a:pt x="1614467" y="33824"/>
                    <a:pt x="1614467" y="46032"/>
                  </a:cubicBezTo>
                  <a:lnTo>
                    <a:pt x="1614467" y="185007"/>
                  </a:lnTo>
                  <a:cubicBezTo>
                    <a:pt x="1614467" y="197215"/>
                    <a:pt x="1609617" y="208924"/>
                    <a:pt x="1600985" y="217556"/>
                  </a:cubicBezTo>
                  <a:cubicBezTo>
                    <a:pt x="1592352" y="226189"/>
                    <a:pt x="1580643" y="231039"/>
                    <a:pt x="1568435" y="231039"/>
                  </a:cubicBezTo>
                  <a:lnTo>
                    <a:pt x="46032" y="231039"/>
                  </a:lnTo>
                  <a:cubicBezTo>
                    <a:pt x="33824" y="231039"/>
                    <a:pt x="22115" y="226189"/>
                    <a:pt x="13482" y="217556"/>
                  </a:cubicBezTo>
                  <a:cubicBezTo>
                    <a:pt x="4850" y="208924"/>
                    <a:pt x="0" y="197215"/>
                    <a:pt x="0" y="185007"/>
                  </a:cubicBezTo>
                  <a:lnTo>
                    <a:pt x="0" y="46032"/>
                  </a:lnTo>
                  <a:cubicBezTo>
                    <a:pt x="0" y="33824"/>
                    <a:pt x="4850" y="22115"/>
                    <a:pt x="13482" y="13482"/>
                  </a:cubicBezTo>
                  <a:cubicBezTo>
                    <a:pt x="22115" y="4850"/>
                    <a:pt x="33824" y="0"/>
                    <a:pt x="46032" y="0"/>
                  </a:cubicBezTo>
                  <a:close/>
                </a:path>
              </a:pathLst>
            </a:custGeom>
            <a:solidFill>
              <a:srgbClr val="1C3F60"/>
            </a:solidFill>
          </p:spPr>
        </p:sp>
        <p:sp>
          <p:nvSpPr>
            <p:cNvPr name="TextBox 20" id="20"/>
            <p:cNvSpPr txBox="true"/>
            <p:nvPr/>
          </p:nvSpPr>
          <p:spPr>
            <a:xfrm>
              <a:off x="0" y="-66675"/>
              <a:ext cx="1614467" cy="297714"/>
            </a:xfrm>
            <a:prstGeom prst="rect">
              <a:avLst/>
            </a:prstGeom>
          </p:spPr>
          <p:txBody>
            <a:bodyPr anchor="ctr" rtlCol="false" tIns="50800" lIns="50800" bIns="50800" rIns="50800"/>
            <a:lstStyle/>
            <a:p>
              <a:pPr algn="ctr">
                <a:lnSpc>
                  <a:spcPts val="3319"/>
                </a:lnSpc>
              </a:pPr>
            </a:p>
          </p:txBody>
        </p:sp>
      </p:grpSp>
      <p:grpSp>
        <p:nvGrpSpPr>
          <p:cNvPr name="Group 21" id="21"/>
          <p:cNvGrpSpPr/>
          <p:nvPr/>
        </p:nvGrpSpPr>
        <p:grpSpPr>
          <a:xfrm rot="0">
            <a:off x="345341" y="8881421"/>
            <a:ext cx="8577453" cy="1227480"/>
            <a:chOff x="0" y="0"/>
            <a:chExt cx="1614467" cy="231039"/>
          </a:xfrm>
        </p:grpSpPr>
        <p:sp>
          <p:nvSpPr>
            <p:cNvPr name="Freeform 22" id="22"/>
            <p:cNvSpPr/>
            <p:nvPr/>
          </p:nvSpPr>
          <p:spPr>
            <a:xfrm flipH="false" flipV="false" rot="0">
              <a:off x="0" y="0"/>
              <a:ext cx="1614467" cy="231039"/>
            </a:xfrm>
            <a:custGeom>
              <a:avLst/>
              <a:gdLst/>
              <a:ahLst/>
              <a:cxnLst/>
              <a:rect r="r" b="b" t="t" l="l"/>
              <a:pathLst>
                <a:path h="231039" w="1614467">
                  <a:moveTo>
                    <a:pt x="46032" y="0"/>
                  </a:moveTo>
                  <a:lnTo>
                    <a:pt x="1568435" y="0"/>
                  </a:lnTo>
                  <a:cubicBezTo>
                    <a:pt x="1580643" y="0"/>
                    <a:pt x="1592352" y="4850"/>
                    <a:pt x="1600985" y="13482"/>
                  </a:cubicBezTo>
                  <a:cubicBezTo>
                    <a:pt x="1609617" y="22115"/>
                    <a:pt x="1614467" y="33824"/>
                    <a:pt x="1614467" y="46032"/>
                  </a:cubicBezTo>
                  <a:lnTo>
                    <a:pt x="1614467" y="185007"/>
                  </a:lnTo>
                  <a:cubicBezTo>
                    <a:pt x="1614467" y="197215"/>
                    <a:pt x="1609617" y="208924"/>
                    <a:pt x="1600985" y="217556"/>
                  </a:cubicBezTo>
                  <a:cubicBezTo>
                    <a:pt x="1592352" y="226189"/>
                    <a:pt x="1580643" y="231039"/>
                    <a:pt x="1568435" y="231039"/>
                  </a:cubicBezTo>
                  <a:lnTo>
                    <a:pt x="46032" y="231039"/>
                  </a:lnTo>
                  <a:cubicBezTo>
                    <a:pt x="33824" y="231039"/>
                    <a:pt x="22115" y="226189"/>
                    <a:pt x="13482" y="217556"/>
                  </a:cubicBezTo>
                  <a:cubicBezTo>
                    <a:pt x="4850" y="208924"/>
                    <a:pt x="0" y="197215"/>
                    <a:pt x="0" y="185007"/>
                  </a:cubicBezTo>
                  <a:lnTo>
                    <a:pt x="0" y="46032"/>
                  </a:lnTo>
                  <a:cubicBezTo>
                    <a:pt x="0" y="33824"/>
                    <a:pt x="4850" y="22115"/>
                    <a:pt x="13482" y="13482"/>
                  </a:cubicBezTo>
                  <a:cubicBezTo>
                    <a:pt x="22115" y="4850"/>
                    <a:pt x="33824" y="0"/>
                    <a:pt x="46032" y="0"/>
                  </a:cubicBezTo>
                  <a:close/>
                </a:path>
              </a:pathLst>
            </a:custGeom>
            <a:solidFill>
              <a:srgbClr val="1C3F60"/>
            </a:solidFill>
          </p:spPr>
        </p:sp>
        <p:sp>
          <p:nvSpPr>
            <p:cNvPr name="TextBox 23" id="23"/>
            <p:cNvSpPr txBox="true"/>
            <p:nvPr/>
          </p:nvSpPr>
          <p:spPr>
            <a:xfrm>
              <a:off x="0" y="-66675"/>
              <a:ext cx="1614467" cy="297714"/>
            </a:xfrm>
            <a:prstGeom prst="rect">
              <a:avLst/>
            </a:prstGeom>
          </p:spPr>
          <p:txBody>
            <a:bodyPr anchor="ctr" rtlCol="false" tIns="50800" lIns="50800" bIns="50800" rIns="50800"/>
            <a:lstStyle/>
            <a:p>
              <a:pPr algn="ctr">
                <a:lnSpc>
                  <a:spcPts val="3319"/>
                </a:lnSpc>
              </a:pPr>
            </a:p>
          </p:txBody>
        </p:sp>
      </p:grpSp>
      <p:grpSp>
        <p:nvGrpSpPr>
          <p:cNvPr name="Group 24" id="24"/>
          <p:cNvGrpSpPr/>
          <p:nvPr/>
        </p:nvGrpSpPr>
        <p:grpSpPr>
          <a:xfrm rot="0">
            <a:off x="9371274" y="7564892"/>
            <a:ext cx="8583080" cy="1227480"/>
            <a:chOff x="0" y="0"/>
            <a:chExt cx="1615526" cy="231039"/>
          </a:xfrm>
        </p:grpSpPr>
        <p:sp>
          <p:nvSpPr>
            <p:cNvPr name="Freeform 25" id="25"/>
            <p:cNvSpPr/>
            <p:nvPr/>
          </p:nvSpPr>
          <p:spPr>
            <a:xfrm flipH="false" flipV="false" rot="0">
              <a:off x="0" y="0"/>
              <a:ext cx="1615526" cy="231039"/>
            </a:xfrm>
            <a:custGeom>
              <a:avLst/>
              <a:gdLst/>
              <a:ahLst/>
              <a:cxnLst/>
              <a:rect r="r" b="b" t="t" l="l"/>
              <a:pathLst>
                <a:path h="231039" w="1615526">
                  <a:moveTo>
                    <a:pt x="46002" y="0"/>
                  </a:moveTo>
                  <a:lnTo>
                    <a:pt x="1569524" y="0"/>
                  </a:lnTo>
                  <a:cubicBezTo>
                    <a:pt x="1594930" y="0"/>
                    <a:pt x="1615526" y="20596"/>
                    <a:pt x="1615526" y="46002"/>
                  </a:cubicBezTo>
                  <a:lnTo>
                    <a:pt x="1615526" y="185037"/>
                  </a:lnTo>
                  <a:cubicBezTo>
                    <a:pt x="1615526" y="197238"/>
                    <a:pt x="1610680" y="208938"/>
                    <a:pt x="1602053" y="217565"/>
                  </a:cubicBezTo>
                  <a:cubicBezTo>
                    <a:pt x="1593426" y="226192"/>
                    <a:pt x="1581725" y="231039"/>
                    <a:pt x="1569524" y="231039"/>
                  </a:cubicBezTo>
                  <a:lnTo>
                    <a:pt x="46002" y="231039"/>
                  </a:lnTo>
                  <a:cubicBezTo>
                    <a:pt x="20596" y="231039"/>
                    <a:pt x="0" y="210443"/>
                    <a:pt x="0" y="185037"/>
                  </a:cubicBezTo>
                  <a:lnTo>
                    <a:pt x="0" y="46002"/>
                  </a:lnTo>
                  <a:cubicBezTo>
                    <a:pt x="0" y="20596"/>
                    <a:pt x="20596" y="0"/>
                    <a:pt x="46002" y="0"/>
                  </a:cubicBezTo>
                  <a:close/>
                </a:path>
              </a:pathLst>
            </a:custGeom>
            <a:solidFill>
              <a:srgbClr val="1C3F60"/>
            </a:solidFill>
          </p:spPr>
        </p:sp>
        <p:sp>
          <p:nvSpPr>
            <p:cNvPr name="TextBox 26" id="26"/>
            <p:cNvSpPr txBox="true"/>
            <p:nvPr/>
          </p:nvSpPr>
          <p:spPr>
            <a:xfrm>
              <a:off x="0" y="-66675"/>
              <a:ext cx="1615526" cy="297714"/>
            </a:xfrm>
            <a:prstGeom prst="rect">
              <a:avLst/>
            </a:prstGeom>
          </p:spPr>
          <p:txBody>
            <a:bodyPr anchor="ctr" rtlCol="false" tIns="50800" lIns="50800" bIns="50800" rIns="50800"/>
            <a:lstStyle/>
            <a:p>
              <a:pPr algn="ctr">
                <a:lnSpc>
                  <a:spcPts val="3319"/>
                </a:lnSpc>
              </a:pPr>
            </a:p>
          </p:txBody>
        </p:sp>
      </p:grpSp>
      <p:grpSp>
        <p:nvGrpSpPr>
          <p:cNvPr name="Group 27" id="27"/>
          <p:cNvGrpSpPr/>
          <p:nvPr/>
        </p:nvGrpSpPr>
        <p:grpSpPr>
          <a:xfrm rot="0">
            <a:off x="9371274" y="8881421"/>
            <a:ext cx="8583080" cy="1227480"/>
            <a:chOff x="0" y="0"/>
            <a:chExt cx="1615526" cy="231039"/>
          </a:xfrm>
        </p:grpSpPr>
        <p:sp>
          <p:nvSpPr>
            <p:cNvPr name="Freeform 28" id="28"/>
            <p:cNvSpPr/>
            <p:nvPr/>
          </p:nvSpPr>
          <p:spPr>
            <a:xfrm flipH="false" flipV="false" rot="0">
              <a:off x="0" y="0"/>
              <a:ext cx="1615526" cy="231039"/>
            </a:xfrm>
            <a:custGeom>
              <a:avLst/>
              <a:gdLst/>
              <a:ahLst/>
              <a:cxnLst/>
              <a:rect r="r" b="b" t="t" l="l"/>
              <a:pathLst>
                <a:path h="231039" w="1615526">
                  <a:moveTo>
                    <a:pt x="46002" y="0"/>
                  </a:moveTo>
                  <a:lnTo>
                    <a:pt x="1569524" y="0"/>
                  </a:lnTo>
                  <a:cubicBezTo>
                    <a:pt x="1594930" y="0"/>
                    <a:pt x="1615526" y="20596"/>
                    <a:pt x="1615526" y="46002"/>
                  </a:cubicBezTo>
                  <a:lnTo>
                    <a:pt x="1615526" y="185037"/>
                  </a:lnTo>
                  <a:cubicBezTo>
                    <a:pt x="1615526" y="197238"/>
                    <a:pt x="1610680" y="208938"/>
                    <a:pt x="1602053" y="217565"/>
                  </a:cubicBezTo>
                  <a:cubicBezTo>
                    <a:pt x="1593426" y="226192"/>
                    <a:pt x="1581725" y="231039"/>
                    <a:pt x="1569524" y="231039"/>
                  </a:cubicBezTo>
                  <a:lnTo>
                    <a:pt x="46002" y="231039"/>
                  </a:lnTo>
                  <a:cubicBezTo>
                    <a:pt x="20596" y="231039"/>
                    <a:pt x="0" y="210443"/>
                    <a:pt x="0" y="185037"/>
                  </a:cubicBezTo>
                  <a:lnTo>
                    <a:pt x="0" y="46002"/>
                  </a:lnTo>
                  <a:cubicBezTo>
                    <a:pt x="0" y="20596"/>
                    <a:pt x="20596" y="0"/>
                    <a:pt x="46002" y="0"/>
                  </a:cubicBezTo>
                  <a:close/>
                </a:path>
              </a:pathLst>
            </a:custGeom>
            <a:solidFill>
              <a:srgbClr val="1C3F60"/>
            </a:solidFill>
          </p:spPr>
        </p:sp>
        <p:sp>
          <p:nvSpPr>
            <p:cNvPr name="TextBox 29" id="29"/>
            <p:cNvSpPr txBox="true"/>
            <p:nvPr/>
          </p:nvSpPr>
          <p:spPr>
            <a:xfrm>
              <a:off x="0" y="-66675"/>
              <a:ext cx="1615526" cy="297714"/>
            </a:xfrm>
            <a:prstGeom prst="rect">
              <a:avLst/>
            </a:prstGeom>
          </p:spPr>
          <p:txBody>
            <a:bodyPr anchor="ctr" rtlCol="false" tIns="50800" lIns="50800" bIns="50800" rIns="50800"/>
            <a:lstStyle/>
            <a:p>
              <a:pPr algn="ctr">
                <a:lnSpc>
                  <a:spcPts val="3319"/>
                </a:lnSpc>
              </a:pPr>
            </a:p>
          </p:txBody>
        </p:sp>
      </p:grpSp>
      <p:sp>
        <p:nvSpPr>
          <p:cNvPr name="Freeform 30" id="30"/>
          <p:cNvSpPr/>
          <p:nvPr/>
        </p:nvSpPr>
        <p:spPr>
          <a:xfrm flipH="false" flipV="false" rot="0">
            <a:off x="441351" y="6352317"/>
            <a:ext cx="1000983" cy="1000983"/>
          </a:xfrm>
          <a:custGeom>
            <a:avLst/>
            <a:gdLst/>
            <a:ahLst/>
            <a:cxnLst/>
            <a:rect r="r" b="b" t="t" l="l"/>
            <a:pathLst>
              <a:path h="1000983" w="1000983">
                <a:moveTo>
                  <a:pt x="0" y="0"/>
                </a:moveTo>
                <a:lnTo>
                  <a:pt x="1000983" y="0"/>
                </a:lnTo>
                <a:lnTo>
                  <a:pt x="1000983" y="1000983"/>
                </a:lnTo>
                <a:lnTo>
                  <a:pt x="0" y="10009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0">
            <a:off x="441351" y="7670855"/>
            <a:ext cx="1015552" cy="1015552"/>
          </a:xfrm>
          <a:custGeom>
            <a:avLst/>
            <a:gdLst/>
            <a:ahLst/>
            <a:cxnLst/>
            <a:rect r="r" b="b" t="t" l="l"/>
            <a:pathLst>
              <a:path h="1015552" w="1015552">
                <a:moveTo>
                  <a:pt x="0" y="0"/>
                </a:moveTo>
                <a:lnTo>
                  <a:pt x="1015552" y="0"/>
                </a:lnTo>
                <a:lnTo>
                  <a:pt x="1015552" y="1015552"/>
                </a:lnTo>
                <a:lnTo>
                  <a:pt x="0" y="10155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2" id="32"/>
          <p:cNvSpPr/>
          <p:nvPr/>
        </p:nvSpPr>
        <p:spPr>
          <a:xfrm flipH="false" flipV="false" rot="0">
            <a:off x="9479247" y="6329207"/>
            <a:ext cx="1011534" cy="1011534"/>
          </a:xfrm>
          <a:custGeom>
            <a:avLst/>
            <a:gdLst/>
            <a:ahLst/>
            <a:cxnLst/>
            <a:rect r="r" b="b" t="t" l="l"/>
            <a:pathLst>
              <a:path h="1011534" w="1011534">
                <a:moveTo>
                  <a:pt x="0" y="0"/>
                </a:moveTo>
                <a:lnTo>
                  <a:pt x="1011534" y="0"/>
                </a:lnTo>
                <a:lnTo>
                  <a:pt x="1011534" y="1011534"/>
                </a:lnTo>
                <a:lnTo>
                  <a:pt x="0" y="10115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3" id="33"/>
          <p:cNvSpPr/>
          <p:nvPr/>
        </p:nvSpPr>
        <p:spPr>
          <a:xfrm flipH="false" flipV="false" rot="0">
            <a:off x="9371274" y="8870714"/>
            <a:ext cx="1227480" cy="1227480"/>
          </a:xfrm>
          <a:custGeom>
            <a:avLst/>
            <a:gdLst/>
            <a:ahLst/>
            <a:cxnLst/>
            <a:rect r="r" b="b" t="t" l="l"/>
            <a:pathLst>
              <a:path h="1227480" w="1227480">
                <a:moveTo>
                  <a:pt x="0" y="0"/>
                </a:moveTo>
                <a:lnTo>
                  <a:pt x="1227480" y="0"/>
                </a:lnTo>
                <a:lnTo>
                  <a:pt x="1227480" y="1227480"/>
                </a:lnTo>
                <a:lnTo>
                  <a:pt x="0" y="12274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4" id="34"/>
          <p:cNvSpPr/>
          <p:nvPr/>
        </p:nvSpPr>
        <p:spPr>
          <a:xfrm flipH="false" flipV="false" rot="0">
            <a:off x="441351" y="8982871"/>
            <a:ext cx="1037012" cy="1037012"/>
          </a:xfrm>
          <a:custGeom>
            <a:avLst/>
            <a:gdLst/>
            <a:ahLst/>
            <a:cxnLst/>
            <a:rect r="r" b="b" t="t" l="l"/>
            <a:pathLst>
              <a:path h="1037012" w="1037012">
                <a:moveTo>
                  <a:pt x="0" y="0"/>
                </a:moveTo>
                <a:lnTo>
                  <a:pt x="1037012" y="0"/>
                </a:lnTo>
                <a:lnTo>
                  <a:pt x="1037012" y="1037012"/>
                </a:lnTo>
                <a:lnTo>
                  <a:pt x="0" y="10370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5" id="35"/>
          <p:cNvSpPr/>
          <p:nvPr/>
        </p:nvSpPr>
        <p:spPr>
          <a:xfrm flipH="false" flipV="false" rot="0">
            <a:off x="9493816" y="7670855"/>
            <a:ext cx="1015552" cy="1015552"/>
          </a:xfrm>
          <a:custGeom>
            <a:avLst/>
            <a:gdLst/>
            <a:ahLst/>
            <a:cxnLst/>
            <a:rect r="r" b="b" t="t" l="l"/>
            <a:pathLst>
              <a:path h="1015552" w="1015552">
                <a:moveTo>
                  <a:pt x="0" y="0"/>
                </a:moveTo>
                <a:lnTo>
                  <a:pt x="1015552" y="0"/>
                </a:lnTo>
                <a:lnTo>
                  <a:pt x="1015552" y="1015552"/>
                </a:lnTo>
                <a:lnTo>
                  <a:pt x="0" y="101555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36" id="36"/>
          <p:cNvSpPr txBox="true"/>
          <p:nvPr/>
        </p:nvSpPr>
        <p:spPr>
          <a:xfrm rot="0">
            <a:off x="1028700" y="2415816"/>
            <a:ext cx="6172387" cy="1019716"/>
          </a:xfrm>
          <a:prstGeom prst="rect">
            <a:avLst/>
          </a:prstGeom>
        </p:spPr>
        <p:txBody>
          <a:bodyPr anchor="t" rtlCol="false" tIns="0" lIns="0" bIns="0" rIns="0">
            <a:spAutoFit/>
          </a:bodyPr>
          <a:lstStyle/>
          <a:p>
            <a:pPr algn="l">
              <a:lnSpc>
                <a:spcPts val="8160"/>
              </a:lnSpc>
            </a:pPr>
            <a:r>
              <a:rPr lang="en-US" sz="6277">
                <a:solidFill>
                  <a:srgbClr val="FFFFFF"/>
                </a:solidFill>
                <a:latin typeface="League Spartan"/>
              </a:rPr>
              <a:t> AI image</a:t>
            </a:r>
          </a:p>
        </p:txBody>
      </p:sp>
      <p:sp>
        <p:nvSpPr>
          <p:cNvPr name="TextBox 37" id="37"/>
          <p:cNvSpPr txBox="true"/>
          <p:nvPr/>
        </p:nvSpPr>
        <p:spPr>
          <a:xfrm rot="0">
            <a:off x="178700" y="23495"/>
            <a:ext cx="5861204" cy="934995"/>
          </a:xfrm>
          <a:prstGeom prst="rect">
            <a:avLst/>
          </a:prstGeom>
        </p:spPr>
        <p:txBody>
          <a:bodyPr anchor="t" rtlCol="false" tIns="0" lIns="0" bIns="0" rIns="0">
            <a:spAutoFit/>
          </a:bodyPr>
          <a:lstStyle/>
          <a:p>
            <a:pPr algn="l">
              <a:lnSpc>
                <a:spcPts val="3701"/>
              </a:lnSpc>
            </a:pPr>
            <a:r>
              <a:rPr lang="en-US" sz="2644">
                <a:solidFill>
                  <a:srgbClr val="FFFFFF"/>
                </a:solidFill>
                <a:latin typeface="Helios Extended"/>
              </a:rPr>
              <a:t>PEOPLEDEV INTERNATIONAL CORPORATION</a:t>
            </a:r>
          </a:p>
        </p:txBody>
      </p:sp>
      <p:sp>
        <p:nvSpPr>
          <p:cNvPr name="TextBox 38" id="38"/>
          <p:cNvSpPr txBox="true"/>
          <p:nvPr/>
        </p:nvSpPr>
        <p:spPr>
          <a:xfrm rot="0">
            <a:off x="1002160" y="6412645"/>
            <a:ext cx="8272201" cy="813652"/>
          </a:xfrm>
          <a:prstGeom prst="rect">
            <a:avLst/>
          </a:prstGeom>
        </p:spPr>
        <p:txBody>
          <a:bodyPr anchor="t" rtlCol="false" tIns="0" lIns="0" bIns="0" rIns="0">
            <a:spAutoFit/>
          </a:bodyPr>
          <a:lstStyle/>
          <a:p>
            <a:pPr algn="ctr">
              <a:lnSpc>
                <a:spcPts val="3227"/>
              </a:lnSpc>
            </a:pPr>
            <a:r>
              <a:rPr lang="en-US" sz="2305">
                <a:solidFill>
                  <a:srgbClr val="FFFFFF"/>
                </a:solidFill>
                <a:latin typeface="Helios Extended"/>
              </a:rPr>
              <a:t>Data Collection: Gather a dataset of landscape images from various sources.</a:t>
            </a:r>
          </a:p>
        </p:txBody>
      </p:sp>
      <p:sp>
        <p:nvSpPr>
          <p:cNvPr name="TextBox 39" id="39"/>
          <p:cNvSpPr txBox="true"/>
          <p:nvPr/>
        </p:nvSpPr>
        <p:spPr>
          <a:xfrm rot="0">
            <a:off x="1499161" y="7779162"/>
            <a:ext cx="7174379" cy="732264"/>
          </a:xfrm>
          <a:prstGeom prst="rect">
            <a:avLst/>
          </a:prstGeom>
        </p:spPr>
        <p:txBody>
          <a:bodyPr anchor="t" rtlCol="false" tIns="0" lIns="0" bIns="0" rIns="0">
            <a:spAutoFit/>
          </a:bodyPr>
          <a:lstStyle/>
          <a:p>
            <a:pPr algn="ctr">
              <a:lnSpc>
                <a:spcPts val="2890"/>
              </a:lnSpc>
            </a:pPr>
            <a:r>
              <a:rPr lang="en-US" sz="2064">
                <a:solidFill>
                  <a:srgbClr val="FFFFFF"/>
                </a:solidFill>
                <a:latin typeface="Helios Extended"/>
              </a:rPr>
              <a:t>Data Preprocessing: Resize all images to 256x256 pixels and normalize pixel values to [0, 1].</a:t>
            </a:r>
          </a:p>
        </p:txBody>
      </p:sp>
      <p:sp>
        <p:nvSpPr>
          <p:cNvPr name="TextBox 40" id="40"/>
          <p:cNvSpPr txBox="true"/>
          <p:nvPr/>
        </p:nvSpPr>
        <p:spPr>
          <a:xfrm rot="0">
            <a:off x="1554843" y="8896944"/>
            <a:ext cx="7166833" cy="1117871"/>
          </a:xfrm>
          <a:prstGeom prst="rect">
            <a:avLst/>
          </a:prstGeom>
        </p:spPr>
        <p:txBody>
          <a:bodyPr anchor="t" rtlCol="false" tIns="0" lIns="0" bIns="0" rIns="0">
            <a:spAutoFit/>
          </a:bodyPr>
          <a:lstStyle/>
          <a:p>
            <a:pPr algn="ctr">
              <a:lnSpc>
                <a:spcPts val="2960"/>
              </a:lnSpc>
            </a:pPr>
            <a:r>
              <a:rPr lang="en-US" sz="2114">
                <a:solidFill>
                  <a:srgbClr val="FFFFFF"/>
                </a:solidFill>
                <a:latin typeface="Helios Extended"/>
              </a:rPr>
              <a:t>Model Selection and Training: Choose a StyleGAN architecture and train it on the landscape image dataset.</a:t>
            </a:r>
          </a:p>
        </p:txBody>
      </p:sp>
      <p:sp>
        <p:nvSpPr>
          <p:cNvPr name="TextBox 41" id="41"/>
          <p:cNvSpPr txBox="true"/>
          <p:nvPr/>
        </p:nvSpPr>
        <p:spPr>
          <a:xfrm rot="0">
            <a:off x="10509368" y="6272057"/>
            <a:ext cx="7166833" cy="1117871"/>
          </a:xfrm>
          <a:prstGeom prst="rect">
            <a:avLst/>
          </a:prstGeom>
        </p:spPr>
        <p:txBody>
          <a:bodyPr anchor="t" rtlCol="false" tIns="0" lIns="0" bIns="0" rIns="0">
            <a:spAutoFit/>
          </a:bodyPr>
          <a:lstStyle/>
          <a:p>
            <a:pPr algn="ctr">
              <a:lnSpc>
                <a:spcPts val="2960"/>
              </a:lnSpc>
            </a:pPr>
            <a:r>
              <a:rPr lang="en-US" sz="2114">
                <a:solidFill>
                  <a:srgbClr val="FFFFFF"/>
                </a:solidFill>
                <a:latin typeface="Helios Extended"/>
              </a:rPr>
              <a:t>Image Generation: Use the trained StyleGAN model to generate new landscape images by providing random noise vectors as input.</a:t>
            </a:r>
          </a:p>
        </p:txBody>
      </p:sp>
      <p:sp>
        <p:nvSpPr>
          <p:cNvPr name="TextBox 42" id="42"/>
          <p:cNvSpPr txBox="true"/>
          <p:nvPr/>
        </p:nvSpPr>
        <p:spPr>
          <a:xfrm rot="0">
            <a:off x="10547468" y="7734681"/>
            <a:ext cx="7185421" cy="840275"/>
          </a:xfrm>
          <a:prstGeom prst="rect">
            <a:avLst/>
          </a:prstGeom>
        </p:spPr>
        <p:txBody>
          <a:bodyPr anchor="t" rtlCol="false" tIns="0" lIns="0" bIns="0" rIns="0">
            <a:spAutoFit/>
          </a:bodyPr>
          <a:lstStyle/>
          <a:p>
            <a:pPr algn="ctr">
              <a:lnSpc>
                <a:spcPts val="2241"/>
              </a:lnSpc>
            </a:pPr>
            <a:r>
              <a:rPr lang="en-US" sz="1601">
                <a:solidFill>
                  <a:srgbClr val="FFFFFF"/>
                </a:solidFill>
                <a:latin typeface="Helios Extended"/>
              </a:rPr>
              <a:t>Evaluation and Fine-Tuning: Evaluate the quality of the generated images using FID and collect feedback from users. Fine-tune the model based on the evaluation results and feedback.</a:t>
            </a:r>
          </a:p>
        </p:txBody>
      </p:sp>
      <p:sp>
        <p:nvSpPr>
          <p:cNvPr name="TextBox 43" id="43"/>
          <p:cNvSpPr txBox="true"/>
          <p:nvPr/>
        </p:nvSpPr>
        <p:spPr>
          <a:xfrm rot="0">
            <a:off x="10598754" y="9001840"/>
            <a:ext cx="7134405" cy="917604"/>
          </a:xfrm>
          <a:prstGeom prst="rect">
            <a:avLst/>
          </a:prstGeom>
        </p:spPr>
        <p:txBody>
          <a:bodyPr anchor="t" rtlCol="false" tIns="0" lIns="0" bIns="0" rIns="0">
            <a:spAutoFit/>
          </a:bodyPr>
          <a:lstStyle/>
          <a:p>
            <a:pPr algn="ctr">
              <a:lnSpc>
                <a:spcPts val="2460"/>
              </a:lnSpc>
            </a:pPr>
            <a:r>
              <a:rPr lang="en-US" sz="1757">
                <a:solidFill>
                  <a:srgbClr val="FFFFFF"/>
                </a:solidFill>
                <a:latin typeface="Helios Extended"/>
              </a:rPr>
              <a:t>Deployment and Application: Deploy the trained StyleGAN model as a web service, allowing users to generate custom landscape images on-demand.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3F6FA"/>
        </a:solidFill>
      </p:bgPr>
    </p:bg>
    <p:spTree>
      <p:nvGrpSpPr>
        <p:cNvPr id="1" name=""/>
        <p:cNvGrpSpPr/>
        <p:nvPr/>
      </p:nvGrpSpPr>
      <p:grpSpPr>
        <a:xfrm>
          <a:off x="0" y="0"/>
          <a:ext cx="0" cy="0"/>
          <a:chOff x="0" y="0"/>
          <a:chExt cx="0" cy="0"/>
        </a:xfrm>
      </p:grpSpPr>
      <p:grpSp>
        <p:nvGrpSpPr>
          <p:cNvPr name="Group 2" id="2"/>
          <p:cNvGrpSpPr/>
          <p:nvPr/>
        </p:nvGrpSpPr>
        <p:grpSpPr>
          <a:xfrm rot="0">
            <a:off x="1837164" y="2724165"/>
            <a:ext cx="6244351" cy="2651455"/>
            <a:chOff x="0" y="0"/>
            <a:chExt cx="1644603" cy="698326"/>
          </a:xfrm>
        </p:grpSpPr>
        <p:sp>
          <p:nvSpPr>
            <p:cNvPr name="Freeform 3" id="3"/>
            <p:cNvSpPr/>
            <p:nvPr/>
          </p:nvSpPr>
          <p:spPr>
            <a:xfrm flipH="false" flipV="false" rot="0">
              <a:off x="0" y="0"/>
              <a:ext cx="1644603" cy="698326"/>
            </a:xfrm>
            <a:custGeom>
              <a:avLst/>
              <a:gdLst/>
              <a:ahLst/>
              <a:cxnLst/>
              <a:rect r="r" b="b" t="t" l="l"/>
              <a:pathLst>
                <a:path h="698326" w="1644603">
                  <a:moveTo>
                    <a:pt x="0" y="0"/>
                  </a:moveTo>
                  <a:lnTo>
                    <a:pt x="1644603" y="0"/>
                  </a:lnTo>
                  <a:lnTo>
                    <a:pt x="1644603" y="698326"/>
                  </a:lnTo>
                  <a:lnTo>
                    <a:pt x="0" y="698326"/>
                  </a:lnTo>
                  <a:close/>
                </a:path>
              </a:pathLst>
            </a:custGeom>
            <a:solidFill>
              <a:srgbClr val="1C3F60"/>
            </a:solidFill>
          </p:spPr>
        </p:sp>
        <p:sp>
          <p:nvSpPr>
            <p:cNvPr name="TextBox 4" id="4"/>
            <p:cNvSpPr txBox="true"/>
            <p:nvPr/>
          </p:nvSpPr>
          <p:spPr>
            <a:xfrm>
              <a:off x="0" y="-66675"/>
              <a:ext cx="1644603" cy="765001"/>
            </a:xfrm>
            <a:prstGeom prst="rect">
              <a:avLst/>
            </a:prstGeom>
          </p:spPr>
          <p:txBody>
            <a:bodyPr anchor="ctr" rtlCol="false" tIns="50800" lIns="50800" bIns="50800" rIns="50800"/>
            <a:lstStyle/>
            <a:p>
              <a:pPr algn="ctr">
                <a:lnSpc>
                  <a:spcPts val="3319"/>
                </a:lnSpc>
              </a:pPr>
            </a:p>
          </p:txBody>
        </p:sp>
      </p:grpSp>
      <p:grpSp>
        <p:nvGrpSpPr>
          <p:cNvPr name="Group 5" id="5"/>
          <p:cNvGrpSpPr/>
          <p:nvPr/>
        </p:nvGrpSpPr>
        <p:grpSpPr>
          <a:xfrm rot="0">
            <a:off x="1837164" y="5772290"/>
            <a:ext cx="6244351" cy="2651455"/>
            <a:chOff x="0" y="0"/>
            <a:chExt cx="1644603" cy="698326"/>
          </a:xfrm>
        </p:grpSpPr>
        <p:sp>
          <p:nvSpPr>
            <p:cNvPr name="Freeform 6" id="6"/>
            <p:cNvSpPr/>
            <p:nvPr/>
          </p:nvSpPr>
          <p:spPr>
            <a:xfrm flipH="false" flipV="false" rot="0">
              <a:off x="0" y="0"/>
              <a:ext cx="1644603" cy="698326"/>
            </a:xfrm>
            <a:custGeom>
              <a:avLst/>
              <a:gdLst/>
              <a:ahLst/>
              <a:cxnLst/>
              <a:rect r="r" b="b" t="t" l="l"/>
              <a:pathLst>
                <a:path h="698326" w="1644603">
                  <a:moveTo>
                    <a:pt x="0" y="0"/>
                  </a:moveTo>
                  <a:lnTo>
                    <a:pt x="1644603" y="0"/>
                  </a:lnTo>
                  <a:lnTo>
                    <a:pt x="1644603" y="698326"/>
                  </a:lnTo>
                  <a:lnTo>
                    <a:pt x="0" y="698326"/>
                  </a:lnTo>
                  <a:close/>
                </a:path>
              </a:pathLst>
            </a:custGeom>
            <a:solidFill>
              <a:srgbClr val="365679"/>
            </a:solidFill>
          </p:spPr>
        </p:sp>
        <p:sp>
          <p:nvSpPr>
            <p:cNvPr name="TextBox 7" id="7"/>
            <p:cNvSpPr txBox="true"/>
            <p:nvPr/>
          </p:nvSpPr>
          <p:spPr>
            <a:xfrm>
              <a:off x="0" y="-66675"/>
              <a:ext cx="1644603" cy="765001"/>
            </a:xfrm>
            <a:prstGeom prst="rect">
              <a:avLst/>
            </a:prstGeom>
          </p:spPr>
          <p:txBody>
            <a:bodyPr anchor="ctr" rtlCol="false" tIns="50800" lIns="50800" bIns="50800" rIns="50800"/>
            <a:lstStyle/>
            <a:p>
              <a:pPr algn="ctr">
                <a:lnSpc>
                  <a:spcPts val="3319"/>
                </a:lnSpc>
              </a:pPr>
            </a:p>
          </p:txBody>
        </p:sp>
      </p:grpSp>
      <p:grpSp>
        <p:nvGrpSpPr>
          <p:cNvPr name="Group 8" id="8"/>
          <p:cNvGrpSpPr/>
          <p:nvPr/>
        </p:nvGrpSpPr>
        <p:grpSpPr>
          <a:xfrm rot="0">
            <a:off x="-1020273" y="0"/>
            <a:ext cx="7226805" cy="1028700"/>
            <a:chOff x="0" y="0"/>
            <a:chExt cx="3380667" cy="481221"/>
          </a:xfrm>
        </p:grpSpPr>
        <p:sp>
          <p:nvSpPr>
            <p:cNvPr name="Freeform 9" id="9"/>
            <p:cNvSpPr/>
            <p:nvPr/>
          </p:nvSpPr>
          <p:spPr>
            <a:xfrm flipH="false" flipV="false" rot="0">
              <a:off x="0" y="0"/>
              <a:ext cx="3380667" cy="481221"/>
            </a:xfrm>
            <a:custGeom>
              <a:avLst/>
              <a:gdLst/>
              <a:ahLst/>
              <a:cxnLst/>
              <a:rect r="r" b="b" t="t" l="l"/>
              <a:pathLst>
                <a:path h="481221" w="3380667">
                  <a:moveTo>
                    <a:pt x="203200" y="0"/>
                  </a:moveTo>
                  <a:lnTo>
                    <a:pt x="3380667" y="0"/>
                  </a:lnTo>
                  <a:lnTo>
                    <a:pt x="3177467" y="481221"/>
                  </a:lnTo>
                  <a:lnTo>
                    <a:pt x="0" y="481221"/>
                  </a:lnTo>
                  <a:lnTo>
                    <a:pt x="203200" y="0"/>
                  </a:lnTo>
                  <a:close/>
                </a:path>
              </a:pathLst>
            </a:custGeom>
            <a:solidFill>
              <a:srgbClr val="1C3F60"/>
            </a:solidFill>
          </p:spPr>
        </p:sp>
        <p:sp>
          <p:nvSpPr>
            <p:cNvPr name="TextBox 10" id="10"/>
            <p:cNvSpPr txBox="true"/>
            <p:nvPr/>
          </p:nvSpPr>
          <p:spPr>
            <a:xfrm>
              <a:off x="101600" y="-66675"/>
              <a:ext cx="3177467" cy="547896"/>
            </a:xfrm>
            <a:prstGeom prst="rect">
              <a:avLst/>
            </a:prstGeom>
          </p:spPr>
          <p:txBody>
            <a:bodyPr anchor="ctr" rtlCol="false" tIns="50800" lIns="50800" bIns="50800" rIns="50800"/>
            <a:lstStyle/>
            <a:p>
              <a:pPr algn="ctr">
                <a:lnSpc>
                  <a:spcPts val="3319"/>
                </a:lnSpc>
              </a:pPr>
            </a:p>
          </p:txBody>
        </p:sp>
      </p:grpSp>
      <p:grpSp>
        <p:nvGrpSpPr>
          <p:cNvPr name="Group 11" id="11"/>
          <p:cNvGrpSpPr/>
          <p:nvPr/>
        </p:nvGrpSpPr>
        <p:grpSpPr>
          <a:xfrm rot="0">
            <a:off x="12375054" y="9448108"/>
            <a:ext cx="6580569" cy="838892"/>
            <a:chOff x="0" y="0"/>
            <a:chExt cx="3770039" cy="480605"/>
          </a:xfrm>
        </p:grpSpPr>
        <p:sp>
          <p:nvSpPr>
            <p:cNvPr name="Freeform 12" id="12"/>
            <p:cNvSpPr/>
            <p:nvPr/>
          </p:nvSpPr>
          <p:spPr>
            <a:xfrm flipH="false" flipV="false" rot="0">
              <a:off x="0" y="0"/>
              <a:ext cx="3770038" cy="480605"/>
            </a:xfrm>
            <a:custGeom>
              <a:avLst/>
              <a:gdLst/>
              <a:ahLst/>
              <a:cxnLst/>
              <a:rect r="r" b="b" t="t" l="l"/>
              <a:pathLst>
                <a:path h="480605" w="3770038">
                  <a:moveTo>
                    <a:pt x="203200" y="0"/>
                  </a:moveTo>
                  <a:lnTo>
                    <a:pt x="3770038" y="0"/>
                  </a:lnTo>
                  <a:lnTo>
                    <a:pt x="3566838" y="480605"/>
                  </a:lnTo>
                  <a:lnTo>
                    <a:pt x="0" y="480605"/>
                  </a:lnTo>
                  <a:lnTo>
                    <a:pt x="203200" y="0"/>
                  </a:lnTo>
                  <a:close/>
                </a:path>
              </a:pathLst>
            </a:custGeom>
            <a:solidFill>
              <a:srgbClr val="1C3F60"/>
            </a:solidFill>
          </p:spPr>
        </p:sp>
        <p:sp>
          <p:nvSpPr>
            <p:cNvPr name="TextBox 13" id="13"/>
            <p:cNvSpPr txBox="true"/>
            <p:nvPr/>
          </p:nvSpPr>
          <p:spPr>
            <a:xfrm>
              <a:off x="101600" y="-66675"/>
              <a:ext cx="3566839" cy="547280"/>
            </a:xfrm>
            <a:prstGeom prst="rect">
              <a:avLst/>
            </a:prstGeom>
          </p:spPr>
          <p:txBody>
            <a:bodyPr anchor="ctr" rtlCol="false" tIns="50800" lIns="50800" bIns="50800" rIns="50800"/>
            <a:lstStyle/>
            <a:p>
              <a:pPr algn="ctr">
                <a:lnSpc>
                  <a:spcPts val="3319"/>
                </a:lnSpc>
              </a:pPr>
            </a:p>
          </p:txBody>
        </p:sp>
      </p:grpSp>
      <p:grpSp>
        <p:nvGrpSpPr>
          <p:cNvPr name="Group 14" id="14"/>
          <p:cNvGrpSpPr/>
          <p:nvPr/>
        </p:nvGrpSpPr>
        <p:grpSpPr>
          <a:xfrm rot="0">
            <a:off x="-4828313" y="6560491"/>
            <a:ext cx="5867934" cy="3726509"/>
            <a:chOff x="0" y="0"/>
            <a:chExt cx="959904" cy="609600"/>
          </a:xfrm>
        </p:grpSpPr>
        <p:sp>
          <p:nvSpPr>
            <p:cNvPr name="Freeform 15" id="15"/>
            <p:cNvSpPr/>
            <p:nvPr/>
          </p:nvSpPr>
          <p:spPr>
            <a:xfrm flipH="false" flipV="false" rot="0">
              <a:off x="0" y="0"/>
              <a:ext cx="959904" cy="609600"/>
            </a:xfrm>
            <a:custGeom>
              <a:avLst/>
              <a:gdLst/>
              <a:ahLst/>
              <a:cxnLst/>
              <a:rect r="r" b="b" t="t" l="l"/>
              <a:pathLst>
                <a:path h="609600" w="959904">
                  <a:moveTo>
                    <a:pt x="756704" y="0"/>
                  </a:moveTo>
                  <a:lnTo>
                    <a:pt x="0" y="0"/>
                  </a:lnTo>
                  <a:lnTo>
                    <a:pt x="203200" y="609600"/>
                  </a:lnTo>
                  <a:lnTo>
                    <a:pt x="959904" y="609600"/>
                  </a:lnTo>
                  <a:lnTo>
                    <a:pt x="756704" y="0"/>
                  </a:lnTo>
                  <a:close/>
                </a:path>
              </a:pathLst>
            </a:custGeom>
            <a:solidFill>
              <a:srgbClr val="0B1320"/>
            </a:solidFill>
          </p:spPr>
        </p:sp>
        <p:sp>
          <p:nvSpPr>
            <p:cNvPr name="TextBox 16" id="16"/>
            <p:cNvSpPr txBox="true"/>
            <p:nvPr/>
          </p:nvSpPr>
          <p:spPr>
            <a:xfrm>
              <a:off x="101600" y="-66675"/>
              <a:ext cx="756704" cy="676275"/>
            </a:xfrm>
            <a:prstGeom prst="rect">
              <a:avLst/>
            </a:prstGeom>
          </p:spPr>
          <p:txBody>
            <a:bodyPr anchor="ctr" rtlCol="false" tIns="50800" lIns="50800" bIns="50800" rIns="50800"/>
            <a:lstStyle/>
            <a:p>
              <a:pPr algn="ctr">
                <a:lnSpc>
                  <a:spcPts val="3319"/>
                </a:lnSpc>
              </a:pPr>
            </a:p>
          </p:txBody>
        </p:sp>
      </p:grpSp>
      <p:sp>
        <p:nvSpPr>
          <p:cNvPr name="Freeform 17" id="17"/>
          <p:cNvSpPr/>
          <p:nvPr/>
        </p:nvSpPr>
        <p:spPr>
          <a:xfrm flipH="false" flipV="false" rot="0">
            <a:off x="1837164" y="2724165"/>
            <a:ext cx="2419335" cy="2651455"/>
          </a:xfrm>
          <a:custGeom>
            <a:avLst/>
            <a:gdLst/>
            <a:ahLst/>
            <a:cxnLst/>
            <a:rect r="r" b="b" t="t" l="l"/>
            <a:pathLst>
              <a:path h="2651455" w="2419335">
                <a:moveTo>
                  <a:pt x="0" y="0"/>
                </a:moveTo>
                <a:lnTo>
                  <a:pt x="2419334" y="0"/>
                </a:lnTo>
                <a:lnTo>
                  <a:pt x="2419334" y="2651456"/>
                </a:lnTo>
                <a:lnTo>
                  <a:pt x="0" y="2651456"/>
                </a:lnTo>
                <a:lnTo>
                  <a:pt x="0" y="0"/>
                </a:lnTo>
                <a:close/>
              </a:path>
            </a:pathLst>
          </a:custGeom>
          <a:blipFill>
            <a:blip r:embed="rId2"/>
            <a:stretch>
              <a:fillRect l="-4797" t="0" r="-4797" b="0"/>
            </a:stretch>
          </a:blipFill>
        </p:spPr>
      </p:sp>
      <p:grpSp>
        <p:nvGrpSpPr>
          <p:cNvPr name="Group 18" id="18"/>
          <p:cNvGrpSpPr/>
          <p:nvPr/>
        </p:nvGrpSpPr>
        <p:grpSpPr>
          <a:xfrm rot="0">
            <a:off x="9991954" y="2724165"/>
            <a:ext cx="6244351" cy="2651455"/>
            <a:chOff x="0" y="0"/>
            <a:chExt cx="1644603" cy="698326"/>
          </a:xfrm>
        </p:grpSpPr>
        <p:sp>
          <p:nvSpPr>
            <p:cNvPr name="Freeform 19" id="19"/>
            <p:cNvSpPr/>
            <p:nvPr/>
          </p:nvSpPr>
          <p:spPr>
            <a:xfrm flipH="false" flipV="false" rot="0">
              <a:off x="0" y="0"/>
              <a:ext cx="1644603" cy="698326"/>
            </a:xfrm>
            <a:custGeom>
              <a:avLst/>
              <a:gdLst/>
              <a:ahLst/>
              <a:cxnLst/>
              <a:rect r="r" b="b" t="t" l="l"/>
              <a:pathLst>
                <a:path h="698326" w="1644603">
                  <a:moveTo>
                    <a:pt x="0" y="0"/>
                  </a:moveTo>
                  <a:lnTo>
                    <a:pt x="1644603" y="0"/>
                  </a:lnTo>
                  <a:lnTo>
                    <a:pt x="1644603" y="698326"/>
                  </a:lnTo>
                  <a:lnTo>
                    <a:pt x="0" y="698326"/>
                  </a:lnTo>
                  <a:close/>
                </a:path>
              </a:pathLst>
            </a:custGeom>
            <a:solidFill>
              <a:srgbClr val="365679"/>
            </a:solidFill>
          </p:spPr>
        </p:sp>
        <p:sp>
          <p:nvSpPr>
            <p:cNvPr name="TextBox 20" id="20"/>
            <p:cNvSpPr txBox="true"/>
            <p:nvPr/>
          </p:nvSpPr>
          <p:spPr>
            <a:xfrm>
              <a:off x="0" y="-66675"/>
              <a:ext cx="1644603" cy="765001"/>
            </a:xfrm>
            <a:prstGeom prst="rect">
              <a:avLst/>
            </a:prstGeom>
          </p:spPr>
          <p:txBody>
            <a:bodyPr anchor="ctr" rtlCol="false" tIns="50800" lIns="50800" bIns="50800" rIns="50800"/>
            <a:lstStyle/>
            <a:p>
              <a:pPr algn="ctr">
                <a:lnSpc>
                  <a:spcPts val="3319"/>
                </a:lnSpc>
              </a:pPr>
            </a:p>
          </p:txBody>
        </p:sp>
      </p:grpSp>
      <p:grpSp>
        <p:nvGrpSpPr>
          <p:cNvPr name="Group 21" id="21"/>
          <p:cNvGrpSpPr/>
          <p:nvPr/>
        </p:nvGrpSpPr>
        <p:grpSpPr>
          <a:xfrm rot="0">
            <a:off x="9991954" y="5772290"/>
            <a:ext cx="6244351" cy="2651455"/>
            <a:chOff x="0" y="0"/>
            <a:chExt cx="1644603" cy="698326"/>
          </a:xfrm>
        </p:grpSpPr>
        <p:sp>
          <p:nvSpPr>
            <p:cNvPr name="Freeform 22" id="22"/>
            <p:cNvSpPr/>
            <p:nvPr/>
          </p:nvSpPr>
          <p:spPr>
            <a:xfrm flipH="false" flipV="false" rot="0">
              <a:off x="0" y="0"/>
              <a:ext cx="1644603" cy="698326"/>
            </a:xfrm>
            <a:custGeom>
              <a:avLst/>
              <a:gdLst/>
              <a:ahLst/>
              <a:cxnLst/>
              <a:rect r="r" b="b" t="t" l="l"/>
              <a:pathLst>
                <a:path h="698326" w="1644603">
                  <a:moveTo>
                    <a:pt x="0" y="0"/>
                  </a:moveTo>
                  <a:lnTo>
                    <a:pt x="1644603" y="0"/>
                  </a:lnTo>
                  <a:lnTo>
                    <a:pt x="1644603" y="698326"/>
                  </a:lnTo>
                  <a:lnTo>
                    <a:pt x="0" y="698326"/>
                  </a:lnTo>
                  <a:close/>
                </a:path>
              </a:pathLst>
            </a:custGeom>
            <a:solidFill>
              <a:srgbClr val="365679"/>
            </a:solidFill>
          </p:spPr>
        </p:sp>
        <p:sp>
          <p:nvSpPr>
            <p:cNvPr name="TextBox 23" id="23"/>
            <p:cNvSpPr txBox="true"/>
            <p:nvPr/>
          </p:nvSpPr>
          <p:spPr>
            <a:xfrm>
              <a:off x="0" y="-66675"/>
              <a:ext cx="1644603" cy="765001"/>
            </a:xfrm>
            <a:prstGeom prst="rect">
              <a:avLst/>
            </a:prstGeom>
          </p:spPr>
          <p:txBody>
            <a:bodyPr anchor="ctr" rtlCol="false" tIns="50800" lIns="50800" bIns="50800" rIns="50800"/>
            <a:lstStyle/>
            <a:p>
              <a:pPr algn="ctr">
                <a:lnSpc>
                  <a:spcPts val="3319"/>
                </a:lnSpc>
              </a:pPr>
            </a:p>
          </p:txBody>
        </p:sp>
      </p:grpSp>
      <p:sp>
        <p:nvSpPr>
          <p:cNvPr name="Freeform 24" id="24"/>
          <p:cNvSpPr/>
          <p:nvPr/>
        </p:nvSpPr>
        <p:spPr>
          <a:xfrm flipH="false" flipV="false" rot="0">
            <a:off x="1837164" y="5772290"/>
            <a:ext cx="2419335" cy="2651455"/>
          </a:xfrm>
          <a:custGeom>
            <a:avLst/>
            <a:gdLst/>
            <a:ahLst/>
            <a:cxnLst/>
            <a:rect r="r" b="b" t="t" l="l"/>
            <a:pathLst>
              <a:path h="2651455" w="2419335">
                <a:moveTo>
                  <a:pt x="0" y="0"/>
                </a:moveTo>
                <a:lnTo>
                  <a:pt x="2419334" y="0"/>
                </a:lnTo>
                <a:lnTo>
                  <a:pt x="2419334" y="2651455"/>
                </a:lnTo>
                <a:lnTo>
                  <a:pt x="0" y="2651455"/>
                </a:lnTo>
                <a:lnTo>
                  <a:pt x="0" y="0"/>
                </a:lnTo>
                <a:close/>
              </a:path>
            </a:pathLst>
          </a:custGeom>
          <a:blipFill>
            <a:blip r:embed="rId3"/>
            <a:stretch>
              <a:fillRect l="-4797" t="0" r="-4797" b="0"/>
            </a:stretch>
          </a:blipFill>
        </p:spPr>
      </p:sp>
      <p:sp>
        <p:nvSpPr>
          <p:cNvPr name="Freeform 25" id="25"/>
          <p:cNvSpPr/>
          <p:nvPr/>
        </p:nvSpPr>
        <p:spPr>
          <a:xfrm flipH="false" flipV="false" rot="0">
            <a:off x="9991954" y="2707245"/>
            <a:ext cx="2419335" cy="2668376"/>
          </a:xfrm>
          <a:custGeom>
            <a:avLst/>
            <a:gdLst/>
            <a:ahLst/>
            <a:cxnLst/>
            <a:rect r="r" b="b" t="t" l="l"/>
            <a:pathLst>
              <a:path h="2668376" w="2419335">
                <a:moveTo>
                  <a:pt x="0" y="0"/>
                </a:moveTo>
                <a:lnTo>
                  <a:pt x="2419335" y="0"/>
                </a:lnTo>
                <a:lnTo>
                  <a:pt x="2419335" y="2668376"/>
                </a:lnTo>
                <a:lnTo>
                  <a:pt x="0" y="2668376"/>
                </a:lnTo>
                <a:lnTo>
                  <a:pt x="0" y="0"/>
                </a:lnTo>
                <a:close/>
              </a:path>
            </a:pathLst>
          </a:custGeom>
          <a:blipFill>
            <a:blip r:embed="rId4"/>
            <a:stretch>
              <a:fillRect l="0" t="0" r="-10293" b="0"/>
            </a:stretch>
          </a:blipFill>
        </p:spPr>
      </p:sp>
      <p:sp>
        <p:nvSpPr>
          <p:cNvPr name="Freeform 26" id="26"/>
          <p:cNvSpPr/>
          <p:nvPr/>
        </p:nvSpPr>
        <p:spPr>
          <a:xfrm flipH="false" flipV="false" rot="0">
            <a:off x="9991954" y="5772290"/>
            <a:ext cx="2419335" cy="2651455"/>
          </a:xfrm>
          <a:custGeom>
            <a:avLst/>
            <a:gdLst/>
            <a:ahLst/>
            <a:cxnLst/>
            <a:rect r="r" b="b" t="t" l="l"/>
            <a:pathLst>
              <a:path h="2651455" w="2419335">
                <a:moveTo>
                  <a:pt x="0" y="0"/>
                </a:moveTo>
                <a:lnTo>
                  <a:pt x="2419335" y="0"/>
                </a:lnTo>
                <a:lnTo>
                  <a:pt x="2419335" y="2651455"/>
                </a:lnTo>
                <a:lnTo>
                  <a:pt x="0" y="2651455"/>
                </a:lnTo>
                <a:lnTo>
                  <a:pt x="0" y="0"/>
                </a:lnTo>
                <a:close/>
              </a:path>
            </a:pathLst>
          </a:custGeom>
          <a:blipFill>
            <a:blip r:embed="rId5"/>
            <a:stretch>
              <a:fillRect l="0" t="0" r="-9594" b="0"/>
            </a:stretch>
          </a:blipFill>
        </p:spPr>
      </p:sp>
      <p:sp>
        <p:nvSpPr>
          <p:cNvPr name="TextBox 27" id="27"/>
          <p:cNvSpPr txBox="true"/>
          <p:nvPr/>
        </p:nvSpPr>
        <p:spPr>
          <a:xfrm rot="0">
            <a:off x="5173871" y="1464336"/>
            <a:ext cx="7940259" cy="1082433"/>
          </a:xfrm>
          <a:prstGeom prst="rect">
            <a:avLst/>
          </a:prstGeom>
        </p:spPr>
        <p:txBody>
          <a:bodyPr anchor="t" rtlCol="false" tIns="0" lIns="0" bIns="0" rIns="0">
            <a:spAutoFit/>
          </a:bodyPr>
          <a:lstStyle/>
          <a:p>
            <a:pPr algn="l">
              <a:lnSpc>
                <a:spcPts val="8725"/>
              </a:lnSpc>
            </a:pPr>
            <a:r>
              <a:rPr lang="en-US" sz="6711">
                <a:solidFill>
                  <a:srgbClr val="0B1320"/>
                </a:solidFill>
                <a:latin typeface="League Spartan"/>
              </a:rPr>
              <a:t>Types of AI Image</a:t>
            </a:r>
          </a:p>
        </p:txBody>
      </p:sp>
      <p:sp>
        <p:nvSpPr>
          <p:cNvPr name="TextBox 28" id="28"/>
          <p:cNvSpPr txBox="true"/>
          <p:nvPr/>
        </p:nvSpPr>
        <p:spPr>
          <a:xfrm rot="0">
            <a:off x="4410085" y="2912837"/>
            <a:ext cx="3592895" cy="2236013"/>
          </a:xfrm>
          <a:prstGeom prst="rect">
            <a:avLst/>
          </a:prstGeom>
        </p:spPr>
        <p:txBody>
          <a:bodyPr anchor="t" rtlCol="false" tIns="0" lIns="0" bIns="0" rIns="0">
            <a:spAutoFit/>
          </a:bodyPr>
          <a:lstStyle/>
          <a:p>
            <a:pPr algn="ctr">
              <a:lnSpc>
                <a:spcPts val="1954"/>
              </a:lnSpc>
            </a:pPr>
            <a:r>
              <a:rPr lang="en-US" sz="1395">
                <a:solidFill>
                  <a:srgbClr val="FFFFFF"/>
                </a:solidFill>
                <a:latin typeface="Helios Extended"/>
              </a:rPr>
              <a:t>YouCam AI Pro has a unique feature that allows people to make 3D cartoon look more like the style of Disney, Pixar or Harry Potter. Users can enter entirely new areas of character creation by utilizing this function, which produces bright and attractive images similar to those seen in movies created by them.</a:t>
            </a:r>
          </a:p>
        </p:txBody>
      </p:sp>
      <p:sp>
        <p:nvSpPr>
          <p:cNvPr name="TextBox 29" id="29"/>
          <p:cNvSpPr txBox="true"/>
          <p:nvPr/>
        </p:nvSpPr>
        <p:spPr>
          <a:xfrm rot="0">
            <a:off x="4370818" y="5897464"/>
            <a:ext cx="3671429" cy="2353483"/>
          </a:xfrm>
          <a:prstGeom prst="rect">
            <a:avLst/>
          </a:prstGeom>
        </p:spPr>
        <p:txBody>
          <a:bodyPr anchor="t" rtlCol="false" tIns="0" lIns="0" bIns="0" rIns="0">
            <a:spAutoFit/>
          </a:bodyPr>
          <a:lstStyle/>
          <a:p>
            <a:pPr algn="ctr">
              <a:lnSpc>
                <a:spcPts val="1727"/>
              </a:lnSpc>
            </a:pPr>
            <a:r>
              <a:rPr lang="en-US" sz="1234">
                <a:solidFill>
                  <a:srgbClr val="FFFFFF"/>
                </a:solidFill>
                <a:latin typeface="Helios Extended"/>
              </a:rPr>
              <a:t>If you’re into newer types of art, there are a few options in the YouCam AI Pro app. This app has Popart, Pixel Art, and Pencil Sketch. Popart is good for bright and bold images which can be used in social media or marketing. Pixel Art uses small squares that are usually found in video games or digital art to produce an image or graphic. It is loved by many since it creates what appears to be dreamy pictures that capture moments we wish would last forever.</a:t>
            </a:r>
          </a:p>
        </p:txBody>
      </p:sp>
      <p:sp>
        <p:nvSpPr>
          <p:cNvPr name="TextBox 30" id="30"/>
          <p:cNvSpPr txBox="true"/>
          <p:nvPr/>
        </p:nvSpPr>
        <p:spPr>
          <a:xfrm rot="0">
            <a:off x="12350012" y="2869643"/>
            <a:ext cx="3845144" cy="2322401"/>
          </a:xfrm>
          <a:prstGeom prst="rect">
            <a:avLst/>
          </a:prstGeom>
        </p:spPr>
        <p:txBody>
          <a:bodyPr anchor="t" rtlCol="false" tIns="0" lIns="0" bIns="0" rIns="0">
            <a:spAutoFit/>
          </a:bodyPr>
          <a:lstStyle/>
          <a:p>
            <a:pPr algn="ctr">
              <a:lnSpc>
                <a:spcPts val="1692"/>
              </a:lnSpc>
            </a:pPr>
            <a:r>
              <a:rPr lang="en-US" sz="1209">
                <a:solidFill>
                  <a:srgbClr val="FFFFFF"/>
                </a:solidFill>
                <a:latin typeface="Helios Extended"/>
              </a:rPr>
              <a:t>The app provides artwork in the style of Van Gogh, who was famous for his use of color and texture. A whimsical, light-hearted picture suitable for greeting cards or invitations can be achieved through watercolor styles. Ukiyo-e is a Japanese traditional form of art characterized by bright colors and detailed lines. There is also realism which is more lifelike than life itself; this classic technique creates hyper-realistic images that depict subjects with great accuracy.</a:t>
            </a:r>
          </a:p>
        </p:txBody>
      </p:sp>
      <p:sp>
        <p:nvSpPr>
          <p:cNvPr name="TextBox 31" id="31"/>
          <p:cNvSpPr txBox="true"/>
          <p:nvPr/>
        </p:nvSpPr>
        <p:spPr>
          <a:xfrm rot="0">
            <a:off x="12525589" y="5906989"/>
            <a:ext cx="3554016" cy="2387472"/>
          </a:xfrm>
          <a:prstGeom prst="rect">
            <a:avLst/>
          </a:prstGeom>
        </p:spPr>
        <p:txBody>
          <a:bodyPr anchor="t" rtlCol="false" tIns="0" lIns="0" bIns="0" rIns="0">
            <a:spAutoFit/>
          </a:bodyPr>
          <a:lstStyle/>
          <a:p>
            <a:pPr algn="ctr">
              <a:lnSpc>
                <a:spcPts val="1747"/>
              </a:lnSpc>
            </a:pPr>
            <a:r>
              <a:rPr lang="en-US" sz="1248">
                <a:solidFill>
                  <a:srgbClr val="FFFFFF"/>
                </a:solidFill>
                <a:latin typeface="Helios Extended"/>
              </a:rPr>
              <a:t>This</a:t>
            </a:r>
            <a:r>
              <a:rPr lang="en-US" sz="1248">
                <a:solidFill>
                  <a:srgbClr val="FFFFFF"/>
                </a:solidFill>
                <a:latin typeface="Helios Extended"/>
              </a:rPr>
              <a:t> app offers several anime styles that you can use to create unique and artistic digital images. </a:t>
            </a:r>
            <a:r>
              <a:rPr lang="en-US" sz="1248">
                <a:solidFill>
                  <a:srgbClr val="FFFFFF"/>
                </a:solidFill>
                <a:latin typeface="Helios Extended"/>
              </a:rPr>
              <a:t>2D Anime creates lifelike anime characters with colorful and often exaggerated features. 3D Cartoon uses a range of sub-styles to create fun and playful images. Comic is a favorite among both artists and enthusiasts, as it creates a comic book-inspired aesthetic that's perfect for graphic novels and other creative works.</a:t>
            </a:r>
          </a:p>
        </p:txBody>
      </p:sp>
      <p:sp>
        <p:nvSpPr>
          <p:cNvPr name="TextBox 32" id="32"/>
          <p:cNvSpPr txBox="true"/>
          <p:nvPr/>
        </p:nvSpPr>
        <p:spPr>
          <a:xfrm rot="0">
            <a:off x="183718" y="64856"/>
            <a:ext cx="5444387" cy="934574"/>
          </a:xfrm>
          <a:prstGeom prst="rect">
            <a:avLst/>
          </a:prstGeom>
        </p:spPr>
        <p:txBody>
          <a:bodyPr anchor="t" rtlCol="false" tIns="0" lIns="0" bIns="0" rIns="0">
            <a:spAutoFit/>
          </a:bodyPr>
          <a:lstStyle/>
          <a:p>
            <a:pPr algn="just">
              <a:lnSpc>
                <a:spcPts val="3709"/>
              </a:lnSpc>
            </a:pPr>
            <a:r>
              <a:rPr lang="en-US" sz="2649">
                <a:solidFill>
                  <a:srgbClr val="FFFFFF"/>
                </a:solidFill>
                <a:latin typeface="Helios Extended"/>
              </a:rPr>
              <a:t>PEOPLEDEV INTERNATIONAL CORPORATION</a:t>
            </a:r>
          </a:p>
        </p:txBody>
      </p:sp>
      <p:sp>
        <p:nvSpPr>
          <p:cNvPr name="TextBox 33" id="33"/>
          <p:cNvSpPr txBox="true"/>
          <p:nvPr/>
        </p:nvSpPr>
        <p:spPr>
          <a:xfrm rot="0">
            <a:off x="11586011" y="9457448"/>
            <a:ext cx="6539807" cy="772587"/>
          </a:xfrm>
          <a:prstGeom prst="rect">
            <a:avLst/>
          </a:prstGeom>
        </p:spPr>
        <p:txBody>
          <a:bodyPr anchor="t" rtlCol="false" tIns="0" lIns="0" bIns="0" rIns="0">
            <a:spAutoFit/>
          </a:bodyPr>
          <a:lstStyle/>
          <a:p>
            <a:pPr algn="r" marL="0" indent="0" lvl="0">
              <a:lnSpc>
                <a:spcPts val="3091"/>
              </a:lnSpc>
              <a:spcBef>
                <a:spcPct val="0"/>
              </a:spcBef>
            </a:pPr>
            <a:r>
              <a:rPr lang="en-US" sz="2208">
                <a:solidFill>
                  <a:srgbClr val="FFFFFF"/>
                </a:solidFill>
                <a:latin typeface="Helios Extended"/>
              </a:rPr>
              <a:t>PEOPLEDEV INTERNATIONAL CORPORATION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3F6FA"/>
        </a:solidFill>
      </p:bgPr>
    </p:bg>
    <p:spTree>
      <p:nvGrpSpPr>
        <p:cNvPr id="1" name=""/>
        <p:cNvGrpSpPr/>
        <p:nvPr/>
      </p:nvGrpSpPr>
      <p:grpSpPr>
        <a:xfrm>
          <a:off x="0" y="0"/>
          <a:ext cx="0" cy="0"/>
          <a:chOff x="0" y="0"/>
          <a:chExt cx="0" cy="0"/>
        </a:xfrm>
      </p:grpSpPr>
      <p:sp>
        <p:nvSpPr>
          <p:cNvPr name="AutoShape 2" id="2"/>
          <p:cNvSpPr/>
          <p:nvPr/>
        </p:nvSpPr>
        <p:spPr>
          <a:xfrm>
            <a:off x="1645305" y="3831902"/>
            <a:ext cx="1494277" cy="0"/>
          </a:xfrm>
          <a:prstGeom prst="line">
            <a:avLst/>
          </a:prstGeom>
          <a:ln cap="flat" w="114300">
            <a:solidFill>
              <a:srgbClr val="0B1320"/>
            </a:solidFill>
            <a:prstDash val="solid"/>
            <a:headEnd type="none" len="sm" w="sm"/>
            <a:tailEnd type="none" len="sm" w="sm"/>
          </a:ln>
        </p:spPr>
      </p:sp>
      <p:grpSp>
        <p:nvGrpSpPr>
          <p:cNvPr name="Group 3" id="3"/>
          <p:cNvGrpSpPr/>
          <p:nvPr/>
        </p:nvGrpSpPr>
        <p:grpSpPr>
          <a:xfrm rot="0">
            <a:off x="-1020273" y="0"/>
            <a:ext cx="7293460" cy="1028700"/>
            <a:chOff x="0" y="0"/>
            <a:chExt cx="3411848" cy="481221"/>
          </a:xfrm>
        </p:grpSpPr>
        <p:sp>
          <p:nvSpPr>
            <p:cNvPr name="Freeform 4" id="4"/>
            <p:cNvSpPr/>
            <p:nvPr/>
          </p:nvSpPr>
          <p:spPr>
            <a:xfrm flipH="false" flipV="false" rot="0">
              <a:off x="0" y="0"/>
              <a:ext cx="3411848" cy="481221"/>
            </a:xfrm>
            <a:custGeom>
              <a:avLst/>
              <a:gdLst/>
              <a:ahLst/>
              <a:cxnLst/>
              <a:rect r="r" b="b" t="t" l="l"/>
              <a:pathLst>
                <a:path h="481221" w="3411848">
                  <a:moveTo>
                    <a:pt x="203200" y="0"/>
                  </a:moveTo>
                  <a:lnTo>
                    <a:pt x="3411848" y="0"/>
                  </a:lnTo>
                  <a:lnTo>
                    <a:pt x="3208648" y="481221"/>
                  </a:lnTo>
                  <a:lnTo>
                    <a:pt x="0" y="481221"/>
                  </a:lnTo>
                  <a:lnTo>
                    <a:pt x="203200" y="0"/>
                  </a:lnTo>
                  <a:close/>
                </a:path>
              </a:pathLst>
            </a:custGeom>
            <a:solidFill>
              <a:srgbClr val="1C3F60"/>
            </a:solidFill>
          </p:spPr>
        </p:sp>
        <p:sp>
          <p:nvSpPr>
            <p:cNvPr name="TextBox 5" id="5"/>
            <p:cNvSpPr txBox="true"/>
            <p:nvPr/>
          </p:nvSpPr>
          <p:spPr>
            <a:xfrm>
              <a:off x="101600" y="-66675"/>
              <a:ext cx="3208648" cy="547896"/>
            </a:xfrm>
            <a:prstGeom prst="rect">
              <a:avLst/>
            </a:prstGeom>
          </p:spPr>
          <p:txBody>
            <a:bodyPr anchor="ctr" rtlCol="false" tIns="50800" lIns="50800" bIns="50800" rIns="50800"/>
            <a:lstStyle/>
            <a:p>
              <a:pPr algn="ctr">
                <a:lnSpc>
                  <a:spcPts val="3319"/>
                </a:lnSpc>
              </a:pPr>
            </a:p>
          </p:txBody>
        </p:sp>
      </p:grpSp>
      <p:grpSp>
        <p:nvGrpSpPr>
          <p:cNvPr name="Group 6" id="6"/>
          <p:cNvGrpSpPr/>
          <p:nvPr/>
        </p:nvGrpSpPr>
        <p:grpSpPr>
          <a:xfrm rot="0">
            <a:off x="12375054" y="9448108"/>
            <a:ext cx="6580569" cy="838892"/>
            <a:chOff x="0" y="0"/>
            <a:chExt cx="3770039" cy="480605"/>
          </a:xfrm>
        </p:grpSpPr>
        <p:sp>
          <p:nvSpPr>
            <p:cNvPr name="Freeform 7" id="7"/>
            <p:cNvSpPr/>
            <p:nvPr/>
          </p:nvSpPr>
          <p:spPr>
            <a:xfrm flipH="false" flipV="false" rot="0">
              <a:off x="0" y="0"/>
              <a:ext cx="3770038" cy="480605"/>
            </a:xfrm>
            <a:custGeom>
              <a:avLst/>
              <a:gdLst/>
              <a:ahLst/>
              <a:cxnLst/>
              <a:rect r="r" b="b" t="t" l="l"/>
              <a:pathLst>
                <a:path h="480605" w="3770038">
                  <a:moveTo>
                    <a:pt x="203200" y="0"/>
                  </a:moveTo>
                  <a:lnTo>
                    <a:pt x="3770038" y="0"/>
                  </a:lnTo>
                  <a:lnTo>
                    <a:pt x="3566838" y="480605"/>
                  </a:lnTo>
                  <a:lnTo>
                    <a:pt x="0" y="480605"/>
                  </a:lnTo>
                  <a:lnTo>
                    <a:pt x="203200" y="0"/>
                  </a:lnTo>
                  <a:close/>
                </a:path>
              </a:pathLst>
            </a:custGeom>
            <a:solidFill>
              <a:srgbClr val="1C3F60"/>
            </a:solidFill>
          </p:spPr>
        </p:sp>
        <p:sp>
          <p:nvSpPr>
            <p:cNvPr name="TextBox 8" id="8"/>
            <p:cNvSpPr txBox="true"/>
            <p:nvPr/>
          </p:nvSpPr>
          <p:spPr>
            <a:xfrm>
              <a:off x="101600" y="-66675"/>
              <a:ext cx="3566839" cy="547280"/>
            </a:xfrm>
            <a:prstGeom prst="rect">
              <a:avLst/>
            </a:prstGeom>
          </p:spPr>
          <p:txBody>
            <a:bodyPr anchor="ctr" rtlCol="false" tIns="50800" lIns="50800" bIns="50800" rIns="50800"/>
            <a:lstStyle/>
            <a:p>
              <a:pPr algn="ctr">
                <a:lnSpc>
                  <a:spcPts val="3319"/>
                </a:lnSpc>
              </a:pPr>
            </a:p>
          </p:txBody>
        </p:sp>
      </p:grpSp>
      <p:sp>
        <p:nvSpPr>
          <p:cNvPr name="Freeform 9" id="9"/>
          <p:cNvSpPr/>
          <p:nvPr/>
        </p:nvSpPr>
        <p:spPr>
          <a:xfrm flipH="false" flipV="false" rot="0">
            <a:off x="10224443" y="4148329"/>
            <a:ext cx="8063557" cy="4535751"/>
          </a:xfrm>
          <a:custGeom>
            <a:avLst/>
            <a:gdLst/>
            <a:ahLst/>
            <a:cxnLst/>
            <a:rect r="r" b="b" t="t" l="l"/>
            <a:pathLst>
              <a:path h="4535751" w="8063557">
                <a:moveTo>
                  <a:pt x="0" y="0"/>
                </a:moveTo>
                <a:lnTo>
                  <a:pt x="8063557" y="0"/>
                </a:lnTo>
                <a:lnTo>
                  <a:pt x="8063557" y="4535751"/>
                </a:lnTo>
                <a:lnTo>
                  <a:pt x="0" y="4535751"/>
                </a:lnTo>
                <a:lnTo>
                  <a:pt x="0" y="0"/>
                </a:lnTo>
                <a:close/>
              </a:path>
            </a:pathLst>
          </a:custGeom>
          <a:blipFill>
            <a:blip r:embed="rId2"/>
            <a:stretch>
              <a:fillRect l="0" t="0" r="0" b="0"/>
            </a:stretch>
          </a:blipFill>
        </p:spPr>
      </p:sp>
      <p:sp>
        <p:nvSpPr>
          <p:cNvPr name="TextBox 10" id="10"/>
          <p:cNvSpPr txBox="true"/>
          <p:nvPr/>
        </p:nvSpPr>
        <p:spPr>
          <a:xfrm rot="0">
            <a:off x="1645305" y="2280510"/>
            <a:ext cx="14997390" cy="1103791"/>
          </a:xfrm>
          <a:prstGeom prst="rect">
            <a:avLst/>
          </a:prstGeom>
        </p:spPr>
        <p:txBody>
          <a:bodyPr anchor="t" rtlCol="false" tIns="0" lIns="0" bIns="0" rIns="0">
            <a:spAutoFit/>
          </a:bodyPr>
          <a:lstStyle/>
          <a:p>
            <a:pPr algn="l">
              <a:lnSpc>
                <a:spcPts val="8990"/>
              </a:lnSpc>
            </a:pPr>
            <a:r>
              <a:rPr lang="en-US" sz="6915">
                <a:solidFill>
                  <a:srgbClr val="0B1320"/>
                </a:solidFill>
                <a:latin typeface="League Spartan"/>
              </a:rPr>
              <a:t>How AI Image evolved over time</a:t>
            </a:r>
          </a:p>
        </p:txBody>
      </p:sp>
      <p:sp>
        <p:nvSpPr>
          <p:cNvPr name="TextBox 11" id="11"/>
          <p:cNvSpPr txBox="true"/>
          <p:nvPr/>
        </p:nvSpPr>
        <p:spPr>
          <a:xfrm rot="0">
            <a:off x="1645305" y="4143059"/>
            <a:ext cx="7652067" cy="4441515"/>
          </a:xfrm>
          <a:prstGeom prst="rect">
            <a:avLst/>
          </a:prstGeom>
        </p:spPr>
        <p:txBody>
          <a:bodyPr anchor="t" rtlCol="false" tIns="0" lIns="0" bIns="0" rIns="0">
            <a:spAutoFit/>
          </a:bodyPr>
          <a:lstStyle/>
          <a:p>
            <a:pPr algn="just">
              <a:lnSpc>
                <a:spcPts val="3514"/>
              </a:lnSpc>
            </a:pPr>
            <a:r>
              <a:rPr lang="en-US" sz="2196">
                <a:solidFill>
                  <a:srgbClr val="0B1320"/>
                </a:solidFill>
                <a:latin typeface="Helios Extended"/>
              </a:rPr>
              <a:t>Starting from being only a concept to where it is right now, artificial intelligence (AI) has played a major role as a driver for the current technological revolution. The history of AI is one that is filled with creativity, challenge and change. What was once only found in science fiction books has now become part and parcel of various industries reshaping them into what they are today and expanding human beings’ capacity to do things that were previously not thought possible</a:t>
            </a:r>
          </a:p>
        </p:txBody>
      </p:sp>
      <p:sp>
        <p:nvSpPr>
          <p:cNvPr name="TextBox 12" id="12"/>
          <p:cNvSpPr txBox="true"/>
          <p:nvPr/>
        </p:nvSpPr>
        <p:spPr>
          <a:xfrm rot="0">
            <a:off x="214408" y="32786"/>
            <a:ext cx="5595792" cy="949940"/>
          </a:xfrm>
          <a:prstGeom prst="rect">
            <a:avLst/>
          </a:prstGeom>
        </p:spPr>
        <p:txBody>
          <a:bodyPr anchor="t" rtlCol="false" tIns="0" lIns="0" bIns="0" rIns="0">
            <a:spAutoFit/>
          </a:bodyPr>
          <a:lstStyle/>
          <a:p>
            <a:pPr algn="just" marL="0" indent="0" lvl="0">
              <a:lnSpc>
                <a:spcPts val="3782"/>
              </a:lnSpc>
              <a:spcBef>
                <a:spcPct val="0"/>
              </a:spcBef>
            </a:pPr>
            <a:r>
              <a:rPr lang="en-US" sz="2701">
                <a:solidFill>
                  <a:srgbClr val="FFFFFF"/>
                </a:solidFill>
                <a:latin typeface="Helios Extended"/>
              </a:rPr>
              <a:t>PEOPLEDEV INTERNATIONAL CORPORATION</a:t>
            </a:r>
          </a:p>
        </p:txBody>
      </p:sp>
      <p:sp>
        <p:nvSpPr>
          <p:cNvPr name="TextBox 13" id="13"/>
          <p:cNvSpPr txBox="true"/>
          <p:nvPr/>
        </p:nvSpPr>
        <p:spPr>
          <a:xfrm rot="0">
            <a:off x="11855287" y="9450899"/>
            <a:ext cx="6274603" cy="776160"/>
          </a:xfrm>
          <a:prstGeom prst="rect">
            <a:avLst/>
          </a:prstGeom>
        </p:spPr>
        <p:txBody>
          <a:bodyPr anchor="t" rtlCol="false" tIns="0" lIns="0" bIns="0" rIns="0">
            <a:spAutoFit/>
          </a:bodyPr>
          <a:lstStyle/>
          <a:p>
            <a:pPr algn="r">
              <a:lnSpc>
                <a:spcPts val="3072"/>
              </a:lnSpc>
            </a:pPr>
            <a:r>
              <a:rPr lang="en-US" sz="2194">
                <a:solidFill>
                  <a:srgbClr val="FFFFFF"/>
                </a:solidFill>
                <a:latin typeface="Helios Extended"/>
              </a:rPr>
              <a:t>PEOPLEDEV INTERNATIONAL CORPORATION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3F6FA"/>
        </a:solidFill>
      </p:bgPr>
    </p:bg>
    <p:spTree>
      <p:nvGrpSpPr>
        <p:cNvPr id="1" name=""/>
        <p:cNvGrpSpPr/>
        <p:nvPr/>
      </p:nvGrpSpPr>
      <p:grpSpPr>
        <a:xfrm>
          <a:off x="0" y="0"/>
          <a:ext cx="0" cy="0"/>
          <a:chOff x="0" y="0"/>
          <a:chExt cx="0" cy="0"/>
        </a:xfrm>
      </p:grpSpPr>
      <p:sp>
        <p:nvSpPr>
          <p:cNvPr name="AutoShape 2" id="2"/>
          <p:cNvSpPr/>
          <p:nvPr/>
        </p:nvSpPr>
        <p:spPr>
          <a:xfrm>
            <a:off x="1098853" y="3129705"/>
            <a:ext cx="1494277" cy="0"/>
          </a:xfrm>
          <a:prstGeom prst="line">
            <a:avLst/>
          </a:prstGeom>
          <a:ln cap="flat" w="114300">
            <a:solidFill>
              <a:srgbClr val="0B1320"/>
            </a:solidFill>
            <a:prstDash val="solid"/>
            <a:headEnd type="none" len="sm" w="sm"/>
            <a:tailEnd type="none" len="sm" w="sm"/>
          </a:ln>
        </p:spPr>
      </p:sp>
      <p:grpSp>
        <p:nvGrpSpPr>
          <p:cNvPr name="Group 3" id="3"/>
          <p:cNvGrpSpPr/>
          <p:nvPr/>
        </p:nvGrpSpPr>
        <p:grpSpPr>
          <a:xfrm rot="0">
            <a:off x="-1020273" y="0"/>
            <a:ext cx="7226805" cy="1028700"/>
            <a:chOff x="0" y="0"/>
            <a:chExt cx="3380667" cy="481221"/>
          </a:xfrm>
        </p:grpSpPr>
        <p:sp>
          <p:nvSpPr>
            <p:cNvPr name="Freeform 4" id="4"/>
            <p:cNvSpPr/>
            <p:nvPr/>
          </p:nvSpPr>
          <p:spPr>
            <a:xfrm flipH="false" flipV="false" rot="0">
              <a:off x="0" y="0"/>
              <a:ext cx="3380667" cy="481221"/>
            </a:xfrm>
            <a:custGeom>
              <a:avLst/>
              <a:gdLst/>
              <a:ahLst/>
              <a:cxnLst/>
              <a:rect r="r" b="b" t="t" l="l"/>
              <a:pathLst>
                <a:path h="481221" w="3380667">
                  <a:moveTo>
                    <a:pt x="203200" y="0"/>
                  </a:moveTo>
                  <a:lnTo>
                    <a:pt x="3380667" y="0"/>
                  </a:lnTo>
                  <a:lnTo>
                    <a:pt x="3177467" y="481221"/>
                  </a:lnTo>
                  <a:lnTo>
                    <a:pt x="0" y="481221"/>
                  </a:lnTo>
                  <a:lnTo>
                    <a:pt x="203200" y="0"/>
                  </a:lnTo>
                  <a:close/>
                </a:path>
              </a:pathLst>
            </a:custGeom>
            <a:solidFill>
              <a:srgbClr val="1C3F60"/>
            </a:solidFill>
          </p:spPr>
        </p:sp>
        <p:sp>
          <p:nvSpPr>
            <p:cNvPr name="TextBox 5" id="5"/>
            <p:cNvSpPr txBox="true"/>
            <p:nvPr/>
          </p:nvSpPr>
          <p:spPr>
            <a:xfrm>
              <a:off x="101600" y="-66675"/>
              <a:ext cx="3177467" cy="547896"/>
            </a:xfrm>
            <a:prstGeom prst="rect">
              <a:avLst/>
            </a:prstGeom>
          </p:spPr>
          <p:txBody>
            <a:bodyPr anchor="ctr" rtlCol="false" tIns="50800" lIns="50800" bIns="50800" rIns="50800"/>
            <a:lstStyle/>
            <a:p>
              <a:pPr algn="ctr">
                <a:lnSpc>
                  <a:spcPts val="3319"/>
                </a:lnSpc>
              </a:pPr>
            </a:p>
          </p:txBody>
        </p:sp>
      </p:grpSp>
      <p:grpSp>
        <p:nvGrpSpPr>
          <p:cNvPr name="Group 6" id="6"/>
          <p:cNvGrpSpPr/>
          <p:nvPr/>
        </p:nvGrpSpPr>
        <p:grpSpPr>
          <a:xfrm rot="0">
            <a:off x="12375054" y="9448108"/>
            <a:ext cx="6580569" cy="838892"/>
            <a:chOff x="0" y="0"/>
            <a:chExt cx="3770039" cy="480605"/>
          </a:xfrm>
        </p:grpSpPr>
        <p:sp>
          <p:nvSpPr>
            <p:cNvPr name="Freeform 7" id="7"/>
            <p:cNvSpPr/>
            <p:nvPr/>
          </p:nvSpPr>
          <p:spPr>
            <a:xfrm flipH="false" flipV="false" rot="0">
              <a:off x="0" y="0"/>
              <a:ext cx="3770038" cy="480605"/>
            </a:xfrm>
            <a:custGeom>
              <a:avLst/>
              <a:gdLst/>
              <a:ahLst/>
              <a:cxnLst/>
              <a:rect r="r" b="b" t="t" l="l"/>
              <a:pathLst>
                <a:path h="480605" w="3770038">
                  <a:moveTo>
                    <a:pt x="203200" y="0"/>
                  </a:moveTo>
                  <a:lnTo>
                    <a:pt x="3770038" y="0"/>
                  </a:lnTo>
                  <a:lnTo>
                    <a:pt x="3566838" y="480605"/>
                  </a:lnTo>
                  <a:lnTo>
                    <a:pt x="0" y="480605"/>
                  </a:lnTo>
                  <a:lnTo>
                    <a:pt x="203200" y="0"/>
                  </a:lnTo>
                  <a:close/>
                </a:path>
              </a:pathLst>
            </a:custGeom>
            <a:solidFill>
              <a:srgbClr val="1C3F60"/>
            </a:solidFill>
          </p:spPr>
        </p:sp>
        <p:sp>
          <p:nvSpPr>
            <p:cNvPr name="TextBox 8" id="8"/>
            <p:cNvSpPr txBox="true"/>
            <p:nvPr/>
          </p:nvSpPr>
          <p:spPr>
            <a:xfrm>
              <a:off x="101600" y="-66675"/>
              <a:ext cx="3566839" cy="547280"/>
            </a:xfrm>
            <a:prstGeom prst="rect">
              <a:avLst/>
            </a:prstGeom>
          </p:spPr>
          <p:txBody>
            <a:bodyPr anchor="ctr" rtlCol="false" tIns="50800" lIns="50800" bIns="50800" rIns="50800"/>
            <a:lstStyle/>
            <a:p>
              <a:pPr algn="ctr">
                <a:lnSpc>
                  <a:spcPts val="3319"/>
                </a:lnSpc>
              </a:pPr>
            </a:p>
          </p:txBody>
        </p:sp>
      </p:grpSp>
      <p:sp>
        <p:nvSpPr>
          <p:cNvPr name="Freeform 9" id="9"/>
          <p:cNvSpPr/>
          <p:nvPr/>
        </p:nvSpPr>
        <p:spPr>
          <a:xfrm flipH="false" flipV="false" rot="0">
            <a:off x="1727148" y="4429435"/>
            <a:ext cx="14717911" cy="772690"/>
          </a:xfrm>
          <a:custGeom>
            <a:avLst/>
            <a:gdLst/>
            <a:ahLst/>
            <a:cxnLst/>
            <a:rect r="r" b="b" t="t" l="l"/>
            <a:pathLst>
              <a:path h="772690" w="14717911">
                <a:moveTo>
                  <a:pt x="0" y="0"/>
                </a:moveTo>
                <a:lnTo>
                  <a:pt x="14717911" y="0"/>
                </a:lnTo>
                <a:lnTo>
                  <a:pt x="14717911" y="772690"/>
                </a:lnTo>
                <a:lnTo>
                  <a:pt x="0" y="7726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1028700" y="1751671"/>
            <a:ext cx="7163160" cy="1169160"/>
          </a:xfrm>
          <a:prstGeom prst="rect">
            <a:avLst/>
          </a:prstGeom>
        </p:spPr>
        <p:txBody>
          <a:bodyPr anchor="t" rtlCol="false" tIns="0" lIns="0" bIns="0" rIns="0">
            <a:spAutoFit/>
          </a:bodyPr>
          <a:lstStyle/>
          <a:p>
            <a:pPr algn="l">
              <a:lnSpc>
                <a:spcPts val="9470"/>
              </a:lnSpc>
            </a:pPr>
            <a:r>
              <a:rPr lang="en-US" sz="7284">
                <a:solidFill>
                  <a:srgbClr val="0B1320"/>
                </a:solidFill>
                <a:latin typeface="League Spartan"/>
              </a:rPr>
              <a:t>Timeline</a:t>
            </a:r>
          </a:p>
        </p:txBody>
      </p:sp>
      <p:sp>
        <p:nvSpPr>
          <p:cNvPr name="TextBox 11" id="11"/>
          <p:cNvSpPr txBox="true"/>
          <p:nvPr/>
        </p:nvSpPr>
        <p:spPr>
          <a:xfrm rot="0">
            <a:off x="684270" y="5625082"/>
            <a:ext cx="2911186" cy="3823026"/>
          </a:xfrm>
          <a:prstGeom prst="rect">
            <a:avLst/>
          </a:prstGeom>
        </p:spPr>
        <p:txBody>
          <a:bodyPr anchor="t" rtlCol="false" tIns="0" lIns="0" bIns="0" rIns="0">
            <a:spAutoFit/>
          </a:bodyPr>
          <a:lstStyle/>
          <a:p>
            <a:pPr algn="ctr">
              <a:lnSpc>
                <a:spcPts val="2210"/>
              </a:lnSpc>
            </a:pPr>
            <a:r>
              <a:rPr lang="en-US" sz="1579">
                <a:solidFill>
                  <a:srgbClr val="000000"/>
                </a:solidFill>
                <a:latin typeface="Helios Extended"/>
              </a:rPr>
              <a:t>The history of AI goes back to the early </a:t>
            </a:r>
            <a:r>
              <a:rPr lang="en-US" sz="1579">
                <a:solidFill>
                  <a:srgbClr val="000000"/>
                </a:solidFill>
                <a:latin typeface="Helios Extended Bold"/>
              </a:rPr>
              <a:t>1950s</a:t>
            </a:r>
            <a:r>
              <a:rPr lang="en-US" sz="1579">
                <a:solidFill>
                  <a:srgbClr val="000000"/>
                </a:solidFill>
                <a:latin typeface="Helios Extended"/>
              </a:rPr>
              <a:t> when the first AI programs capable of playing checkers and solving algebra problems were created. This period saw a significant event during the Dartmouth Conference in 1956 which led to the coining of the term "Artificial Intelligence," thus marking it as a separate field from others.</a:t>
            </a:r>
          </a:p>
        </p:txBody>
      </p:sp>
      <p:sp>
        <p:nvSpPr>
          <p:cNvPr name="TextBox 12" id="12"/>
          <p:cNvSpPr txBox="true"/>
          <p:nvPr/>
        </p:nvSpPr>
        <p:spPr>
          <a:xfrm rot="0">
            <a:off x="4447108" y="5625082"/>
            <a:ext cx="2935129" cy="3459156"/>
          </a:xfrm>
          <a:prstGeom prst="rect">
            <a:avLst/>
          </a:prstGeom>
        </p:spPr>
        <p:txBody>
          <a:bodyPr anchor="t" rtlCol="false" tIns="0" lIns="0" bIns="0" rIns="0">
            <a:spAutoFit/>
          </a:bodyPr>
          <a:lstStyle/>
          <a:p>
            <a:pPr algn="ctr">
              <a:lnSpc>
                <a:spcPts val="2537"/>
              </a:lnSpc>
            </a:pPr>
            <a:r>
              <a:rPr lang="en-US" sz="1812">
                <a:solidFill>
                  <a:srgbClr val="000000"/>
                </a:solidFill>
                <a:latin typeface="Helios Extended"/>
              </a:rPr>
              <a:t>Many people call the </a:t>
            </a:r>
            <a:r>
              <a:rPr lang="en-US" sz="1812">
                <a:solidFill>
                  <a:srgbClr val="000000"/>
                </a:solidFill>
                <a:latin typeface="Helios Extended Bold"/>
              </a:rPr>
              <a:t>60</a:t>
            </a:r>
            <a:r>
              <a:rPr lang="en-US" sz="1812">
                <a:solidFill>
                  <a:srgbClr val="000000"/>
                </a:solidFill>
                <a:latin typeface="Helios Extended"/>
              </a:rPr>
              <a:t>s and </a:t>
            </a:r>
            <a:r>
              <a:rPr lang="en-US" sz="1812">
                <a:solidFill>
                  <a:srgbClr val="000000"/>
                </a:solidFill>
                <a:latin typeface="Helios Extended Bold"/>
              </a:rPr>
              <a:t>70s</a:t>
            </a:r>
            <a:r>
              <a:rPr lang="en-US" sz="1812">
                <a:solidFill>
                  <a:srgbClr val="000000"/>
                </a:solidFill>
                <a:latin typeface="Helios Extended"/>
              </a:rPr>
              <a:t> the best times for AI. It had a lot of money and effort poured into it, which resulted in huge breakthroughs. Some very basic AI algorithms and methods were created at this point.</a:t>
            </a:r>
          </a:p>
        </p:txBody>
      </p:sp>
      <p:sp>
        <p:nvSpPr>
          <p:cNvPr name="TextBox 13" id="13"/>
          <p:cNvSpPr txBox="true"/>
          <p:nvPr/>
        </p:nvSpPr>
        <p:spPr>
          <a:xfrm rot="0">
            <a:off x="7835260" y="5625082"/>
            <a:ext cx="2935129" cy="2830506"/>
          </a:xfrm>
          <a:prstGeom prst="rect">
            <a:avLst/>
          </a:prstGeom>
        </p:spPr>
        <p:txBody>
          <a:bodyPr anchor="t" rtlCol="false" tIns="0" lIns="0" bIns="0" rIns="0">
            <a:spAutoFit/>
          </a:bodyPr>
          <a:lstStyle/>
          <a:p>
            <a:pPr algn="ctr">
              <a:lnSpc>
                <a:spcPts val="2537"/>
              </a:lnSpc>
            </a:pPr>
            <a:r>
              <a:rPr lang="en-US" sz="1812">
                <a:solidFill>
                  <a:srgbClr val="000000"/>
                </a:solidFill>
                <a:latin typeface="Helios Extended"/>
              </a:rPr>
              <a:t>During the late</a:t>
            </a:r>
            <a:r>
              <a:rPr lang="en-US" sz="1812">
                <a:solidFill>
                  <a:srgbClr val="000000"/>
                </a:solidFill>
                <a:latin typeface="Helios Extended Bold"/>
              </a:rPr>
              <a:t> 1970s</a:t>
            </a:r>
            <a:r>
              <a:rPr lang="en-US" sz="1812">
                <a:solidFill>
                  <a:srgbClr val="000000"/>
                </a:solidFill>
                <a:latin typeface="Helios Extended"/>
              </a:rPr>
              <a:t> and early </a:t>
            </a:r>
            <a:r>
              <a:rPr lang="en-US" sz="1812">
                <a:solidFill>
                  <a:srgbClr val="000000"/>
                </a:solidFill>
                <a:latin typeface="Helios Extended Bold"/>
              </a:rPr>
              <a:t>80s</a:t>
            </a:r>
            <a:r>
              <a:rPr lang="en-US" sz="1812">
                <a:solidFill>
                  <a:srgbClr val="000000"/>
                </a:solidFill>
                <a:latin typeface="Helios Extended"/>
              </a:rPr>
              <a:t>, there was the first AI winter. This was a time when people were skeptical, funding decreased, and those involved started becoming disillusioned.</a:t>
            </a:r>
          </a:p>
        </p:txBody>
      </p:sp>
      <p:sp>
        <p:nvSpPr>
          <p:cNvPr name="TextBox 14" id="14"/>
          <p:cNvSpPr txBox="true"/>
          <p:nvPr/>
        </p:nvSpPr>
        <p:spPr>
          <a:xfrm rot="0">
            <a:off x="11333223" y="5625082"/>
            <a:ext cx="3114135" cy="2839767"/>
          </a:xfrm>
          <a:prstGeom prst="rect">
            <a:avLst/>
          </a:prstGeom>
        </p:spPr>
        <p:txBody>
          <a:bodyPr anchor="t" rtlCol="false" tIns="0" lIns="0" bIns="0" rIns="0">
            <a:spAutoFit/>
          </a:bodyPr>
          <a:lstStyle/>
          <a:p>
            <a:pPr algn="ctr">
              <a:lnSpc>
                <a:spcPts val="2027"/>
              </a:lnSpc>
            </a:pPr>
            <a:r>
              <a:rPr lang="en-US" sz="1448">
                <a:solidFill>
                  <a:srgbClr val="000000"/>
                </a:solidFill>
                <a:latin typeface="Helios Extended"/>
              </a:rPr>
              <a:t>The </a:t>
            </a:r>
            <a:r>
              <a:rPr lang="en-US" sz="1448">
                <a:solidFill>
                  <a:srgbClr val="000000"/>
                </a:solidFill>
                <a:latin typeface="Helios Extended Bold"/>
              </a:rPr>
              <a:t>1990s </a:t>
            </a:r>
            <a:r>
              <a:rPr lang="en-US" sz="1448">
                <a:solidFill>
                  <a:srgbClr val="000000"/>
                </a:solidFill>
                <a:latin typeface="Helios Extended"/>
              </a:rPr>
              <a:t>were a critical time for artificial intelligence which came back to the scene because computer learning became more advanced. This rebirth was made possible by better algorithms being created, improved computational abilities as well as the being awash in large volumes of information.</a:t>
            </a:r>
          </a:p>
        </p:txBody>
      </p:sp>
      <p:sp>
        <p:nvSpPr>
          <p:cNvPr name="TextBox 15" id="15"/>
          <p:cNvSpPr txBox="true"/>
          <p:nvPr/>
        </p:nvSpPr>
        <p:spPr>
          <a:xfrm rot="0">
            <a:off x="14861539" y="5624246"/>
            <a:ext cx="2869733" cy="3354117"/>
          </a:xfrm>
          <a:prstGeom prst="rect">
            <a:avLst/>
          </a:prstGeom>
        </p:spPr>
        <p:txBody>
          <a:bodyPr anchor="t" rtlCol="false" tIns="0" lIns="0" bIns="0" rIns="0">
            <a:spAutoFit/>
          </a:bodyPr>
          <a:lstStyle/>
          <a:p>
            <a:pPr algn="ctr">
              <a:lnSpc>
                <a:spcPts val="2027"/>
              </a:lnSpc>
            </a:pPr>
            <a:r>
              <a:rPr lang="en-US" sz="1448">
                <a:solidFill>
                  <a:srgbClr val="000000"/>
                </a:solidFill>
                <a:latin typeface="Helios Extended"/>
              </a:rPr>
              <a:t>In the </a:t>
            </a:r>
            <a:r>
              <a:rPr lang="en-US" sz="1448">
                <a:solidFill>
                  <a:srgbClr val="000000"/>
                </a:solidFill>
                <a:latin typeface="Helios Extended Bold"/>
              </a:rPr>
              <a:t>21st</a:t>
            </a:r>
            <a:r>
              <a:rPr lang="en-US" sz="1448">
                <a:solidFill>
                  <a:srgbClr val="000000"/>
                </a:solidFill>
                <a:latin typeface="Helios Extended"/>
              </a:rPr>
              <a:t> century, AI has become an integral part of our daily lives. From providing streaming platform recommendations that suit one’s taste to having virtual assistants in our smart phones, the uses of AI are diverse. Healthcare, finance or even self-driving cars have seen great milestones being made in the field as well during this time.</a:t>
            </a:r>
          </a:p>
        </p:txBody>
      </p:sp>
      <p:sp>
        <p:nvSpPr>
          <p:cNvPr name="TextBox 16" id="16"/>
          <p:cNvSpPr txBox="true"/>
          <p:nvPr/>
        </p:nvSpPr>
        <p:spPr>
          <a:xfrm rot="0">
            <a:off x="152138" y="-7658"/>
            <a:ext cx="5762534" cy="967815"/>
          </a:xfrm>
          <a:prstGeom prst="rect">
            <a:avLst/>
          </a:prstGeom>
        </p:spPr>
        <p:txBody>
          <a:bodyPr anchor="t" rtlCol="false" tIns="0" lIns="0" bIns="0" rIns="0">
            <a:spAutoFit/>
          </a:bodyPr>
          <a:lstStyle/>
          <a:p>
            <a:pPr algn="l">
              <a:lnSpc>
                <a:spcPts val="3823"/>
              </a:lnSpc>
            </a:pPr>
            <a:r>
              <a:rPr lang="en-US" sz="2730">
                <a:solidFill>
                  <a:srgbClr val="FFFFFF"/>
                </a:solidFill>
                <a:latin typeface="Helios Extended"/>
              </a:rPr>
              <a:t>PEOPLEDEV INTERNATIONAL CORPORATION</a:t>
            </a:r>
          </a:p>
        </p:txBody>
      </p:sp>
      <p:sp>
        <p:nvSpPr>
          <p:cNvPr name="TextBox 17" id="17"/>
          <p:cNvSpPr txBox="true"/>
          <p:nvPr/>
        </p:nvSpPr>
        <p:spPr>
          <a:xfrm rot="0">
            <a:off x="11576551" y="9464535"/>
            <a:ext cx="6569976" cy="822465"/>
          </a:xfrm>
          <a:prstGeom prst="rect">
            <a:avLst/>
          </a:prstGeom>
        </p:spPr>
        <p:txBody>
          <a:bodyPr anchor="t" rtlCol="false" tIns="0" lIns="0" bIns="0" rIns="0">
            <a:spAutoFit/>
          </a:bodyPr>
          <a:lstStyle/>
          <a:p>
            <a:pPr algn="r">
              <a:lnSpc>
                <a:spcPts val="3230"/>
              </a:lnSpc>
            </a:pPr>
            <a:r>
              <a:rPr lang="en-US" sz="2307">
                <a:solidFill>
                  <a:srgbClr val="FFFFFF"/>
                </a:solidFill>
                <a:latin typeface="Helios Extended"/>
              </a:rPr>
              <a:t>PEOPLEDEV INTERNATIONAL CORPORATION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3F6FA"/>
        </a:solidFill>
      </p:bgPr>
    </p:bg>
    <p:spTree>
      <p:nvGrpSpPr>
        <p:cNvPr id="1" name=""/>
        <p:cNvGrpSpPr/>
        <p:nvPr/>
      </p:nvGrpSpPr>
      <p:grpSpPr>
        <a:xfrm>
          <a:off x="0" y="0"/>
          <a:ext cx="0" cy="0"/>
          <a:chOff x="0" y="0"/>
          <a:chExt cx="0" cy="0"/>
        </a:xfrm>
      </p:grpSpPr>
      <p:grpSp>
        <p:nvGrpSpPr>
          <p:cNvPr name="Group 2" id="2"/>
          <p:cNvGrpSpPr/>
          <p:nvPr/>
        </p:nvGrpSpPr>
        <p:grpSpPr>
          <a:xfrm rot="0">
            <a:off x="-2534317" y="2282793"/>
            <a:ext cx="14645944" cy="8004207"/>
            <a:chOff x="0" y="0"/>
            <a:chExt cx="879402" cy="480605"/>
          </a:xfrm>
        </p:grpSpPr>
        <p:sp>
          <p:nvSpPr>
            <p:cNvPr name="Freeform 3" id="3"/>
            <p:cNvSpPr/>
            <p:nvPr/>
          </p:nvSpPr>
          <p:spPr>
            <a:xfrm flipH="false" flipV="false" rot="0">
              <a:off x="0" y="0"/>
              <a:ext cx="879402" cy="480605"/>
            </a:xfrm>
            <a:custGeom>
              <a:avLst/>
              <a:gdLst/>
              <a:ahLst/>
              <a:cxnLst/>
              <a:rect r="r" b="b" t="t" l="l"/>
              <a:pathLst>
                <a:path h="480605" w="879402">
                  <a:moveTo>
                    <a:pt x="203200" y="0"/>
                  </a:moveTo>
                  <a:lnTo>
                    <a:pt x="879402" y="0"/>
                  </a:lnTo>
                  <a:lnTo>
                    <a:pt x="676202" y="480605"/>
                  </a:lnTo>
                  <a:lnTo>
                    <a:pt x="0" y="480605"/>
                  </a:lnTo>
                  <a:lnTo>
                    <a:pt x="203200" y="0"/>
                  </a:lnTo>
                  <a:close/>
                </a:path>
              </a:pathLst>
            </a:custGeom>
            <a:solidFill>
              <a:srgbClr val="0B1320"/>
            </a:solidFill>
          </p:spPr>
        </p:sp>
        <p:sp>
          <p:nvSpPr>
            <p:cNvPr name="TextBox 4" id="4"/>
            <p:cNvSpPr txBox="true"/>
            <p:nvPr/>
          </p:nvSpPr>
          <p:spPr>
            <a:xfrm>
              <a:off x="101600" y="-66675"/>
              <a:ext cx="676202" cy="547280"/>
            </a:xfrm>
            <a:prstGeom prst="rect">
              <a:avLst/>
            </a:prstGeom>
          </p:spPr>
          <p:txBody>
            <a:bodyPr anchor="ctr" rtlCol="false" tIns="50800" lIns="50800" bIns="50800" rIns="50800"/>
            <a:lstStyle/>
            <a:p>
              <a:pPr algn="ctr">
                <a:lnSpc>
                  <a:spcPts val="3319"/>
                </a:lnSpc>
              </a:pPr>
            </a:p>
          </p:txBody>
        </p:sp>
      </p:grpSp>
      <p:sp>
        <p:nvSpPr>
          <p:cNvPr name="AutoShape 5" id="5"/>
          <p:cNvSpPr/>
          <p:nvPr/>
        </p:nvSpPr>
        <p:spPr>
          <a:xfrm>
            <a:off x="1028700" y="5086350"/>
            <a:ext cx="1494277" cy="0"/>
          </a:xfrm>
          <a:prstGeom prst="line">
            <a:avLst/>
          </a:prstGeom>
          <a:ln cap="flat" w="114300">
            <a:solidFill>
              <a:srgbClr val="FFFFFF"/>
            </a:solidFill>
            <a:prstDash val="solid"/>
            <a:headEnd type="none" len="sm" w="sm"/>
            <a:tailEnd type="none" len="sm" w="sm"/>
          </a:ln>
        </p:spPr>
      </p:sp>
      <p:sp>
        <p:nvSpPr>
          <p:cNvPr name="TextBox 6" id="6"/>
          <p:cNvSpPr txBox="true"/>
          <p:nvPr/>
        </p:nvSpPr>
        <p:spPr>
          <a:xfrm rot="0">
            <a:off x="941892" y="3164715"/>
            <a:ext cx="6522946" cy="1169160"/>
          </a:xfrm>
          <a:prstGeom prst="rect">
            <a:avLst/>
          </a:prstGeom>
        </p:spPr>
        <p:txBody>
          <a:bodyPr anchor="t" rtlCol="false" tIns="0" lIns="0" bIns="0" rIns="0">
            <a:spAutoFit/>
          </a:bodyPr>
          <a:lstStyle/>
          <a:p>
            <a:pPr algn="l">
              <a:lnSpc>
                <a:spcPts val="9470"/>
              </a:lnSpc>
            </a:pPr>
            <a:r>
              <a:rPr lang="en-US" sz="7284">
                <a:solidFill>
                  <a:srgbClr val="FFFFFF"/>
                </a:solidFill>
                <a:latin typeface="League Spartan"/>
              </a:rPr>
              <a:t>Thank you!</a:t>
            </a:r>
          </a:p>
        </p:txBody>
      </p:sp>
      <p:grpSp>
        <p:nvGrpSpPr>
          <p:cNvPr name="Group 7" id="7"/>
          <p:cNvGrpSpPr>
            <a:grpSpLocks noChangeAspect="true"/>
          </p:cNvGrpSpPr>
          <p:nvPr/>
        </p:nvGrpSpPr>
        <p:grpSpPr>
          <a:xfrm rot="0">
            <a:off x="8728652" y="-1142787"/>
            <a:ext cx="9559348" cy="11429787"/>
            <a:chOff x="0" y="0"/>
            <a:chExt cx="8603361" cy="10286746"/>
          </a:xfrm>
        </p:grpSpPr>
        <p:sp>
          <p:nvSpPr>
            <p:cNvPr name="Freeform 8" id="8"/>
            <p:cNvSpPr/>
            <p:nvPr/>
          </p:nvSpPr>
          <p:spPr>
            <a:xfrm flipH="false" flipV="false" rot="0">
              <a:off x="-2794" y="-128"/>
              <a:ext cx="8606155" cy="10286874"/>
            </a:xfrm>
            <a:custGeom>
              <a:avLst/>
              <a:gdLst/>
              <a:ahLst/>
              <a:cxnLst/>
              <a:rect r="r" b="b" t="t" l="l"/>
              <a:pathLst>
                <a:path h="10286874" w="8606155">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563" t="0" r="-39563" b="0"/>
              </a:stretch>
            </a:blipFill>
          </p:spPr>
        </p:sp>
      </p:grpSp>
      <p:sp>
        <p:nvSpPr>
          <p:cNvPr name="TextBox 9" id="9"/>
          <p:cNvSpPr txBox="true"/>
          <p:nvPr/>
        </p:nvSpPr>
        <p:spPr>
          <a:xfrm rot="0">
            <a:off x="941892" y="5768208"/>
            <a:ext cx="8093458" cy="966702"/>
          </a:xfrm>
          <a:prstGeom prst="rect">
            <a:avLst/>
          </a:prstGeom>
        </p:spPr>
        <p:txBody>
          <a:bodyPr anchor="t" rtlCol="false" tIns="0" lIns="0" bIns="0" rIns="0">
            <a:spAutoFit/>
          </a:bodyPr>
          <a:lstStyle/>
          <a:p>
            <a:pPr algn="ctr">
              <a:lnSpc>
                <a:spcPts val="3867"/>
              </a:lnSpc>
            </a:pPr>
            <a:r>
              <a:rPr lang="en-US" sz="2762">
                <a:solidFill>
                  <a:srgbClr val="FFFFFF"/>
                </a:solidFill>
                <a:latin typeface="Helios Extended"/>
              </a:rPr>
              <a:t>We really hope that you were able to take away something from what we presented!</a:t>
            </a:r>
          </a:p>
        </p:txBody>
      </p:sp>
      <p:sp>
        <p:nvSpPr>
          <p:cNvPr name="TextBox 10" id="10"/>
          <p:cNvSpPr txBox="true"/>
          <p:nvPr/>
        </p:nvSpPr>
        <p:spPr>
          <a:xfrm rot="0">
            <a:off x="941892" y="7646971"/>
            <a:ext cx="8093458" cy="966702"/>
          </a:xfrm>
          <a:prstGeom prst="rect">
            <a:avLst/>
          </a:prstGeom>
        </p:spPr>
        <p:txBody>
          <a:bodyPr anchor="t" rtlCol="false" tIns="0" lIns="0" bIns="0" rIns="0">
            <a:spAutoFit/>
          </a:bodyPr>
          <a:lstStyle/>
          <a:p>
            <a:pPr algn="ctr">
              <a:lnSpc>
                <a:spcPts val="3867"/>
              </a:lnSpc>
            </a:pPr>
            <a:r>
              <a:rPr lang="en-US" sz="2762">
                <a:solidFill>
                  <a:srgbClr val="FFFFFF"/>
                </a:solidFill>
                <a:latin typeface="Helios Extended"/>
              </a:rPr>
              <a:t>Now we end the very first module of this course about AI Images.</a:t>
            </a:r>
          </a:p>
        </p:txBody>
      </p:sp>
      <p:grpSp>
        <p:nvGrpSpPr>
          <p:cNvPr name="Group 11" id="11"/>
          <p:cNvGrpSpPr/>
          <p:nvPr/>
        </p:nvGrpSpPr>
        <p:grpSpPr>
          <a:xfrm rot="0">
            <a:off x="-1090426" y="0"/>
            <a:ext cx="7382334" cy="1028700"/>
            <a:chOff x="0" y="0"/>
            <a:chExt cx="3453423" cy="481221"/>
          </a:xfrm>
        </p:grpSpPr>
        <p:sp>
          <p:nvSpPr>
            <p:cNvPr name="Freeform 12" id="12"/>
            <p:cNvSpPr/>
            <p:nvPr/>
          </p:nvSpPr>
          <p:spPr>
            <a:xfrm flipH="false" flipV="false" rot="0">
              <a:off x="0" y="0"/>
              <a:ext cx="3453423" cy="481221"/>
            </a:xfrm>
            <a:custGeom>
              <a:avLst/>
              <a:gdLst/>
              <a:ahLst/>
              <a:cxnLst/>
              <a:rect r="r" b="b" t="t" l="l"/>
              <a:pathLst>
                <a:path h="481221" w="3453423">
                  <a:moveTo>
                    <a:pt x="203200" y="0"/>
                  </a:moveTo>
                  <a:lnTo>
                    <a:pt x="3453423" y="0"/>
                  </a:lnTo>
                  <a:lnTo>
                    <a:pt x="3250223" y="481221"/>
                  </a:lnTo>
                  <a:lnTo>
                    <a:pt x="0" y="481221"/>
                  </a:lnTo>
                  <a:lnTo>
                    <a:pt x="203200" y="0"/>
                  </a:lnTo>
                  <a:close/>
                </a:path>
              </a:pathLst>
            </a:custGeom>
            <a:solidFill>
              <a:srgbClr val="1C3F60"/>
            </a:solidFill>
          </p:spPr>
        </p:sp>
        <p:sp>
          <p:nvSpPr>
            <p:cNvPr name="TextBox 13" id="13"/>
            <p:cNvSpPr txBox="true"/>
            <p:nvPr/>
          </p:nvSpPr>
          <p:spPr>
            <a:xfrm>
              <a:off x="101600" y="-66675"/>
              <a:ext cx="3250223" cy="547896"/>
            </a:xfrm>
            <a:prstGeom prst="rect">
              <a:avLst/>
            </a:prstGeom>
          </p:spPr>
          <p:txBody>
            <a:bodyPr anchor="ctr" rtlCol="false" tIns="50800" lIns="50800" bIns="50800" rIns="50800"/>
            <a:lstStyle/>
            <a:p>
              <a:pPr algn="ctr">
                <a:lnSpc>
                  <a:spcPts val="3319"/>
                </a:lnSpc>
              </a:pPr>
            </a:p>
          </p:txBody>
        </p:sp>
      </p:grpSp>
      <p:sp>
        <p:nvSpPr>
          <p:cNvPr name="TextBox 14" id="14"/>
          <p:cNvSpPr txBox="true"/>
          <p:nvPr/>
        </p:nvSpPr>
        <p:spPr>
          <a:xfrm rot="0">
            <a:off x="157678" y="-4426"/>
            <a:ext cx="5682582" cy="970878"/>
          </a:xfrm>
          <a:prstGeom prst="rect">
            <a:avLst/>
          </a:prstGeom>
        </p:spPr>
        <p:txBody>
          <a:bodyPr anchor="t" rtlCol="false" tIns="0" lIns="0" bIns="0" rIns="0">
            <a:spAutoFit/>
          </a:bodyPr>
          <a:lstStyle/>
          <a:p>
            <a:pPr algn="l">
              <a:lnSpc>
                <a:spcPts val="3864"/>
              </a:lnSpc>
            </a:pPr>
            <a:r>
              <a:rPr lang="en-US" sz="2760">
                <a:solidFill>
                  <a:srgbClr val="FFFFFF"/>
                </a:solidFill>
                <a:latin typeface="Helios Extended"/>
              </a:rPr>
              <a:t>PEOPLEDEV INTERNATIONAL CORPORATION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DAGGyRqyVMc</dc:identifier>
  <dcterms:modified xsi:type="dcterms:W3CDTF">2011-08-01T06:04:30Z</dcterms:modified>
  <cp:revision>1</cp:revision>
  <dc:title>PeopleDev International Corporation</dc:title>
</cp:coreProperties>
</file>